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577" r:id="rId3"/>
    <p:sldId id="576" r:id="rId4"/>
    <p:sldId id="289" r:id="rId5"/>
    <p:sldId id="562" r:id="rId6"/>
    <p:sldId id="281" r:id="rId7"/>
    <p:sldId id="269" r:id="rId8"/>
    <p:sldId id="565" r:id="rId9"/>
    <p:sldId id="270" r:id="rId10"/>
    <p:sldId id="564" r:id="rId11"/>
    <p:sldId id="266" r:id="rId12"/>
    <p:sldId id="282" r:id="rId13"/>
    <p:sldId id="287" r:id="rId14"/>
    <p:sldId id="572" r:id="rId15"/>
    <p:sldId id="288" r:id="rId16"/>
    <p:sldId id="573" r:id="rId17"/>
    <p:sldId id="574" r:id="rId18"/>
    <p:sldId id="267" r:id="rId19"/>
    <p:sldId id="268" r:id="rId20"/>
    <p:sldId id="575" r:id="rId21"/>
    <p:sldId id="517" r:id="rId22"/>
    <p:sldId id="283" r:id="rId23"/>
    <p:sldId id="618" r:id="rId24"/>
    <p:sldId id="352" r:id="rId25"/>
    <p:sldId id="617" r:id="rId26"/>
    <p:sldId id="5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45404F-FF9D-0C4A-A45F-45CD504448F2}">
          <p14:sldIdLst>
            <p14:sldId id="256"/>
            <p14:sldId id="577"/>
            <p14:sldId id="576"/>
            <p14:sldId id="289"/>
          </p14:sldIdLst>
        </p14:section>
        <p14:section name="OSA - Hypoventilation; mechanisms" id="{8950C7A3-A210-6B41-B6D0-228C0376E850}">
          <p14:sldIdLst>
            <p14:sldId id="562"/>
            <p14:sldId id="281"/>
            <p14:sldId id="269"/>
            <p14:sldId id="565"/>
            <p14:sldId id="270"/>
            <p14:sldId id="564"/>
            <p14:sldId id="266"/>
            <p14:sldId id="282"/>
            <p14:sldId id="287"/>
            <p14:sldId id="572"/>
            <p14:sldId id="288"/>
            <p14:sldId id="573"/>
            <p14:sldId id="574"/>
          </p14:sldIdLst>
        </p14:section>
        <p14:section name="OSA - Hypoventilation: individual effects" id="{F2660892-468B-9244-AF14-22A84B155610}">
          <p14:sldIdLst>
            <p14:sldId id="267"/>
          </p14:sldIdLst>
        </p14:section>
        <p14:section name="OSA-Hypoventilation: societal effects" id="{2E3A36C3-02F5-904B-BCEC-A9CC78406281}">
          <p14:sldIdLst>
            <p14:sldId id="268"/>
            <p14:sldId id="575"/>
            <p14:sldId id="517"/>
            <p14:sldId id="283"/>
            <p14:sldId id="618"/>
            <p14:sldId id="352"/>
            <p14:sldId id="617"/>
            <p14:sldId id="5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952"/>
  </p:normalViewPr>
  <p:slideViewPr>
    <p:cSldViewPr snapToGrid="0" snapToObjects="1">
      <p:cViewPr varScale="1">
        <p:scale>
          <a:sx n="102" d="100"/>
          <a:sy n="102" d="100"/>
        </p:scale>
        <p:origin x="1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276956-29AB-0B44-AEB9-9807E3B13604}" type="datetimeFigureOut">
              <a:rPr lang="en-US" smtClean="0"/>
              <a:t>4/26/22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A54CF5-39E1-7A44-A0C5-AD0B7945A8D6}" type="slidenum">
              <a:rPr lang="en-US" smtClean="0"/>
              <a:t>‹#›</a:t>
            </a:fld>
            <a:endParaRPr lang="en-US"/>
          </a:p>
        </p:txBody>
      </p:sp>
    </p:spTree>
    <p:extLst>
      <p:ext uri="{BB962C8B-B14F-4D97-AF65-F5344CB8AC3E}">
        <p14:creationId xmlns:p14="http://schemas.microsoft.com/office/powerpoint/2010/main" val="3459280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doi.org/10.1152/jappl.2000.88.1.257"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ncbi.nlm.nih.gov/pmc/articles/PMC4336771/#R10"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ncbi.nlm.nih.gov/pmc/articles/PMC6201889/#pone.0205669.ref007"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doi.org/10.1016/j.smrv.2016.10.004"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onlinelibrary.wiley.com/doi/full/10.1111/resp.12376#resp12376-bib-0004" TargetMode="External"/><Relationship Id="rId2" Type="http://schemas.openxmlformats.org/officeDocument/2006/relationships/slide" Target="../slides/slide11.xml"/><Relationship Id="rId1" Type="http://schemas.openxmlformats.org/officeDocument/2006/relationships/notesMaster" Target="../notesMasters/notesMaster1.xml"/><Relationship Id="rId5" Type="http://schemas.openxmlformats.org/officeDocument/2006/relationships/hyperlink" Target="https://onlinelibrary.wiley.com/doi/full/10.1111/resp.12376#resp12376-bib-0008" TargetMode="External"/><Relationship Id="rId4" Type="http://schemas.openxmlformats.org/officeDocument/2006/relationships/hyperlink" Target="https://onlinelibrary.wiley.com/doi/full/10.1111/resp.12376#resp12376-bib-0007"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47 -  </a:t>
            </a:r>
            <a:r>
              <a:rPr lang="en-US" dirty="0" err="1"/>
              <a:t>Salloum</a:t>
            </a:r>
            <a:r>
              <a:rPr lang="en-US" dirty="0"/>
              <a:t> A, Rowley JA, </a:t>
            </a:r>
            <a:r>
              <a:rPr lang="en-US" dirty="0" err="1"/>
              <a:t>Mateika</a:t>
            </a:r>
            <a:r>
              <a:rPr lang="en-US" dirty="0"/>
              <a:t> JH, </a:t>
            </a:r>
            <a:r>
              <a:rPr lang="en-US" dirty="0" err="1"/>
              <a:t>Chowdhuri</a:t>
            </a:r>
            <a:r>
              <a:rPr lang="en-US" dirty="0"/>
              <a:t> S, </a:t>
            </a:r>
            <a:r>
              <a:rPr lang="en-US" dirty="0" err="1"/>
              <a:t>Omran</a:t>
            </a:r>
            <a:r>
              <a:rPr lang="en-US" dirty="0"/>
              <a:t> Q, </a:t>
            </a:r>
            <a:r>
              <a:rPr lang="en-US" dirty="0" err="1"/>
              <a:t>Badr</a:t>
            </a:r>
            <a:r>
              <a:rPr lang="en-US" dirty="0"/>
              <a:t> MS. Increased propensity for central apnea in patients with obstructive sleep apnea: effect of nasal continuous positive airway pressure. </a:t>
            </a:r>
            <a:r>
              <a:rPr lang="en-US" i="1" dirty="0"/>
              <a:t>Am J Respir Crit Care Med.</a:t>
            </a:r>
            <a:r>
              <a:rPr lang="en-US" dirty="0"/>
              <a:t> (2010) 181:189–93. </a:t>
            </a:r>
            <a:r>
              <a:rPr lang="en-US" dirty="0" err="1"/>
              <a:t>doi</a:t>
            </a:r>
            <a:r>
              <a:rPr lang="en-US" dirty="0"/>
              <a:t>: 10.1164/rccm.200810-1658OC</a:t>
            </a:r>
          </a:p>
          <a:p>
            <a:r>
              <a:rPr lang="en-US" dirty="0"/>
              <a:t>[ ] 55 - </a:t>
            </a:r>
            <a:r>
              <a:rPr lang="en-US" dirty="0" err="1"/>
              <a:t>Chowdhuri</a:t>
            </a:r>
            <a:r>
              <a:rPr lang="en-US" dirty="0"/>
              <a:t> S, </a:t>
            </a:r>
            <a:r>
              <a:rPr lang="en-US" dirty="0" err="1"/>
              <a:t>Shanidze</a:t>
            </a:r>
            <a:r>
              <a:rPr lang="en-US" dirty="0"/>
              <a:t> I, </a:t>
            </a:r>
            <a:r>
              <a:rPr lang="en-US" dirty="0" err="1"/>
              <a:t>Pierchala</a:t>
            </a:r>
            <a:r>
              <a:rPr lang="en-US" dirty="0"/>
              <a:t> L, Belen D, </a:t>
            </a:r>
            <a:r>
              <a:rPr lang="en-US" dirty="0" err="1"/>
              <a:t>Mateika</a:t>
            </a:r>
            <a:r>
              <a:rPr lang="en-US" dirty="0"/>
              <a:t> JH, </a:t>
            </a:r>
            <a:r>
              <a:rPr lang="en-US" dirty="0" err="1"/>
              <a:t>Badr</a:t>
            </a:r>
            <a:r>
              <a:rPr lang="en-US" dirty="0"/>
              <a:t> MS. Effect of episodic hypoxia on the susceptibility to </a:t>
            </a:r>
            <a:r>
              <a:rPr lang="en-US" dirty="0" err="1"/>
              <a:t>hypocapnic</a:t>
            </a:r>
            <a:r>
              <a:rPr lang="en-US" dirty="0"/>
              <a:t> central apnea during NREM sleep. </a:t>
            </a:r>
            <a:r>
              <a:rPr lang="en-US" i="1" dirty="0"/>
              <a:t>J Appl Physiol.</a:t>
            </a:r>
            <a:r>
              <a:rPr lang="en-US" dirty="0"/>
              <a:t> (2010) 108:369–77. </a:t>
            </a:r>
            <a:r>
              <a:rPr lang="en-US" dirty="0" err="1"/>
              <a:t>doi</a:t>
            </a:r>
            <a:r>
              <a:rPr lang="en-US" dirty="0"/>
              <a:t>: 10.1152/japplphysiol.00308.2009</a:t>
            </a:r>
          </a:p>
          <a:p>
            <a:endParaRPr lang="en-US" dirty="0"/>
          </a:p>
        </p:txBody>
      </p:sp>
      <p:sp>
        <p:nvSpPr>
          <p:cNvPr id="4" name="Slide Number Placeholder 3"/>
          <p:cNvSpPr>
            <a:spLocks noGrp="1"/>
          </p:cNvSpPr>
          <p:nvPr>
            <p:ph type="sldNum" sz="quarter" idx="5"/>
          </p:nvPr>
        </p:nvSpPr>
        <p:spPr/>
        <p:txBody>
          <a:bodyPr/>
          <a:lstStyle/>
          <a:p>
            <a:fld id="{52A54CF5-39E1-7A44-A0C5-AD0B7945A8D6}" type="slidenum">
              <a:rPr lang="en-US" smtClean="0"/>
              <a:t>4</a:t>
            </a:fld>
            <a:endParaRPr lang="en-US"/>
          </a:p>
        </p:txBody>
      </p:sp>
    </p:spTree>
    <p:extLst>
      <p:ext uri="{BB962C8B-B14F-4D97-AF65-F5344CB8AC3E}">
        <p14:creationId xmlns:p14="http://schemas.microsoft.com/office/powerpoint/2010/main" val="2576881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explains why CPAP works in most OHS) </a:t>
            </a:r>
            <a:r>
              <a:rPr lang="en-US" dirty="0">
                <a:hlinkClick r:id="rId3"/>
              </a:rPr>
              <a:t>https://doi.org/10.1152/jappl.2000.88.1.257</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No relationship was seen between the CO</a:t>
            </a:r>
            <a:r>
              <a:rPr lang="en-US" sz="1200" b="0" i="0" kern="1200" baseline="-25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balance for each cycle and its interevent tidal volume or interevent ventilation. Positive CO</a:t>
            </a:r>
            <a:r>
              <a:rPr lang="en-US" sz="1200" b="0" i="0" kern="1200" baseline="-25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balance was not associated with a low interevent ventilation and occurred despite increased interevent ventilation to rates as high as 45 l/min.’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Thus, the authors infer the pathophysiology relates to **temporal** V/Q mismatching (as apposed to the usual **spatial** V/Q mismatch), rather than overall inability to compensate.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This is why they used Mixed Venous CO2 as a check – to ensure that temporal V/Q mismatching wasn’t compensated through changes in cardiac output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As the relative duration of the event increased (increasing ratios), there was a </a:t>
            </a:r>
            <a:r>
              <a:rPr lang="en-US" sz="1200" b="1" i="0" kern="1200" dirty="0">
                <a:solidFill>
                  <a:schemeClr val="tx1"/>
                </a:solidFill>
                <a:effectLst/>
                <a:latin typeface="+mn-lt"/>
                <a:ea typeface="+mn-ea"/>
                <a:cs typeface="+mn-cs"/>
              </a:rPr>
              <a:t>progressive increase in the interevent ventilation to a plateau at ratios &gt;3:1. This plateau occurred at an interevent ventilation that was 450% of the awake steady-state value </a:t>
            </a:r>
            <a:r>
              <a:rPr lang="en-US" sz="1200" b="0" i="0" kern="1200" dirty="0">
                <a:solidFill>
                  <a:schemeClr val="tx1"/>
                </a:solidFill>
                <a:effectLst/>
                <a:latin typeface="+mn-lt"/>
                <a:ea typeface="+mn-ea"/>
                <a:cs typeface="+mn-cs"/>
              </a:rPr>
              <a:t>and reflects the maximum ventilation achieved by any patient during the interevent periods.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sym typeface="Wingdings" pitchFamily="2" charset="2"/>
              </a:rPr>
              <a:t> this would be different in someone who has pulmonary disease (or deconditioning) – limited in ability to increase</a:t>
            </a:r>
          </a:p>
          <a:p>
            <a:endParaRPr lang="en-US" sz="1200" b="0" i="0" kern="1200" dirty="0">
              <a:solidFill>
                <a:schemeClr val="tx1"/>
              </a:solidFill>
              <a:effectLst/>
              <a:latin typeface="+mn-lt"/>
              <a:ea typeface="+mn-ea"/>
              <a:cs typeface="+mn-cs"/>
              <a:sym typeface="Wingdings" pitchFamily="2" charset="2"/>
            </a:endParaRPr>
          </a:p>
          <a:p>
            <a:r>
              <a:rPr lang="en-US" sz="1200" kern="1200" dirty="0">
                <a:solidFill>
                  <a:schemeClr val="tx1"/>
                </a:solidFill>
                <a:effectLst/>
                <a:latin typeface="+mn-lt"/>
                <a:ea typeface="+mn-ea"/>
                <a:cs typeface="+mn-cs"/>
              </a:rPr>
              <a:t>A model has been proposed where daytime hypercapnia can develop if sleep disordered breathing duration is sufficiently long or </a:t>
            </a:r>
            <a:r>
              <a:rPr lang="en-US" sz="1200" kern="1200" dirty="0" err="1">
                <a:solidFill>
                  <a:schemeClr val="tx1"/>
                </a:solidFill>
                <a:effectLst/>
                <a:latin typeface="+mn-lt"/>
                <a:ea typeface="+mn-ea"/>
                <a:cs typeface="+mn-cs"/>
              </a:rPr>
              <a:t>interapnea</a:t>
            </a:r>
            <a:r>
              <a:rPr lang="en-US" sz="1200" kern="1200" dirty="0">
                <a:solidFill>
                  <a:schemeClr val="tx1"/>
                </a:solidFill>
                <a:effectLst/>
                <a:latin typeface="+mn-lt"/>
                <a:ea typeface="+mn-ea"/>
                <a:cs typeface="+mn-cs"/>
              </a:rPr>
              <a:t> periods too short to restore ventilation and eucapnia (</a:t>
            </a:r>
            <a:r>
              <a:rPr lang="en-US" sz="1200" u="sng" kern="1200" dirty="0">
                <a:solidFill>
                  <a:schemeClr val="tx1"/>
                </a:solidFill>
                <a:effectLst/>
                <a:latin typeface="+mn-lt"/>
                <a:ea typeface="+mn-ea"/>
                <a:cs typeface="+mn-cs"/>
                <a:hlinkClick r:id="rId4"/>
              </a:rPr>
              <a:t>Berger et al., 2000</a:t>
            </a:r>
            <a:r>
              <a:rPr lang="en-US" sz="1200" kern="1200" dirty="0">
                <a:solidFill>
                  <a:schemeClr val="tx1"/>
                </a:solidFill>
                <a:effectLst/>
                <a:latin typeface="+mn-lt"/>
                <a:ea typeface="+mn-ea"/>
                <a:cs typeface="+mn-cs"/>
              </a:rPr>
              <a:t>). Berger and colleagues have suggested that gradual elevations in CO</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occur over time since the ventilatory response to hypercapnia is insufficient compared to the rise in CO</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which occurs during sleep.</a:t>
            </a:r>
            <a:endParaRPr lang="en-US" dirty="0"/>
          </a:p>
        </p:txBody>
      </p:sp>
      <p:sp>
        <p:nvSpPr>
          <p:cNvPr id="4" name="Slide Number Placeholder 3"/>
          <p:cNvSpPr>
            <a:spLocks noGrp="1"/>
          </p:cNvSpPr>
          <p:nvPr>
            <p:ph type="sldNum" sz="quarter" idx="5"/>
          </p:nvPr>
        </p:nvSpPr>
        <p:spPr/>
        <p:txBody>
          <a:bodyPr/>
          <a:lstStyle/>
          <a:p>
            <a:fld id="{6741A61A-74B6-D548-8F66-DDC3192B23D6}" type="slidenum">
              <a:rPr lang="en-US" smtClean="0"/>
              <a:t>13</a:t>
            </a:fld>
            <a:endParaRPr lang="en-US"/>
          </a:p>
        </p:txBody>
      </p:sp>
    </p:spTree>
    <p:extLst>
      <p:ext uri="{BB962C8B-B14F-4D97-AF65-F5344CB8AC3E}">
        <p14:creationId xmlns:p14="http://schemas.microsoft.com/office/powerpoint/2010/main" val="2370684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phenotyping OHS by the severity of OSA?</a:t>
            </a:r>
          </a:p>
          <a:p>
            <a:endParaRPr lang="en-US" dirty="0"/>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14</a:t>
            </a:fld>
            <a:endParaRPr lang="en-US"/>
          </a:p>
        </p:txBody>
      </p:sp>
    </p:spTree>
    <p:extLst>
      <p:ext uri="{BB962C8B-B14F-4D97-AF65-F5344CB8AC3E}">
        <p14:creationId xmlns:p14="http://schemas.microsoft.com/office/powerpoint/2010/main" val="4054586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50 – 52</a:t>
            </a:r>
          </a:p>
          <a:p>
            <a:endParaRPr lang="en-US" dirty="0"/>
          </a:p>
          <a:p>
            <a:r>
              <a:rPr lang="en-US" sz="1200" kern="1200" dirty="0">
                <a:solidFill>
                  <a:schemeClr val="tx1"/>
                </a:solidFill>
                <a:effectLst/>
                <a:latin typeface="+mn-lt"/>
                <a:ea typeface="+mn-ea"/>
                <a:cs typeface="+mn-cs"/>
              </a:rPr>
              <a:t>50. Radwan L, </a:t>
            </a:r>
            <a:r>
              <a:rPr lang="en-US" sz="1200" kern="1200" dirty="0" err="1">
                <a:solidFill>
                  <a:schemeClr val="tx1"/>
                </a:solidFill>
                <a:effectLst/>
                <a:latin typeface="+mn-lt"/>
                <a:ea typeface="+mn-ea"/>
                <a:cs typeface="+mn-cs"/>
              </a:rPr>
              <a:t>Maszczyk</a:t>
            </a:r>
            <a:r>
              <a:rPr lang="en-US" sz="1200" kern="1200" dirty="0">
                <a:solidFill>
                  <a:schemeClr val="tx1"/>
                </a:solidFill>
                <a:effectLst/>
                <a:latin typeface="+mn-lt"/>
                <a:ea typeface="+mn-ea"/>
                <a:cs typeface="+mn-cs"/>
              </a:rPr>
              <a:t> Z, </a:t>
            </a:r>
            <a:r>
              <a:rPr lang="en-US" sz="1200" kern="1200" dirty="0" err="1">
                <a:solidFill>
                  <a:schemeClr val="tx1"/>
                </a:solidFill>
                <a:effectLst/>
                <a:latin typeface="+mn-lt"/>
                <a:ea typeface="+mn-ea"/>
                <a:cs typeface="+mn-cs"/>
              </a:rPr>
              <a:t>Koziorowski</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Koziej</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Cieslicki</a:t>
            </a:r>
            <a:r>
              <a:rPr lang="en-US" sz="1200" kern="1200" dirty="0">
                <a:solidFill>
                  <a:schemeClr val="tx1"/>
                </a:solidFill>
                <a:effectLst/>
                <a:latin typeface="+mn-lt"/>
                <a:ea typeface="+mn-ea"/>
                <a:cs typeface="+mn-cs"/>
              </a:rPr>
              <a:t> J, </a:t>
            </a:r>
            <a:r>
              <a:rPr lang="en-US" sz="1200" kern="1200" dirty="0" err="1">
                <a:solidFill>
                  <a:schemeClr val="tx1"/>
                </a:solidFill>
                <a:effectLst/>
                <a:latin typeface="+mn-lt"/>
                <a:ea typeface="+mn-ea"/>
                <a:cs typeface="+mn-cs"/>
              </a:rPr>
              <a:t>Sliwinski</a:t>
            </a:r>
            <a:r>
              <a:rPr lang="en-US" sz="1200" kern="1200" dirty="0">
                <a:solidFill>
                  <a:schemeClr val="tx1"/>
                </a:solidFill>
                <a:effectLst/>
                <a:latin typeface="+mn-lt"/>
                <a:ea typeface="+mn-ea"/>
                <a:cs typeface="+mn-cs"/>
              </a:rPr>
              <a:t> P,</a:t>
            </a:r>
          </a:p>
          <a:p>
            <a:r>
              <a:rPr lang="en-US" sz="1200" kern="1200" dirty="0">
                <a:solidFill>
                  <a:schemeClr val="tx1"/>
                </a:solidFill>
                <a:effectLst/>
                <a:latin typeface="+mn-lt"/>
                <a:ea typeface="+mn-ea"/>
                <a:cs typeface="+mn-cs"/>
              </a:rPr>
              <a:t>Zielinski J: Control of breathing in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and in</a:t>
            </a:r>
          </a:p>
          <a:p>
            <a:r>
              <a:rPr lang="en-US" sz="1200" kern="1200" dirty="0">
                <a:solidFill>
                  <a:schemeClr val="tx1"/>
                </a:solidFill>
                <a:effectLst/>
                <a:latin typeface="+mn-lt"/>
                <a:ea typeface="+mn-ea"/>
                <a:cs typeface="+mn-cs"/>
              </a:rPr>
              <a:t>patients with the overlap syndrome. Eur Respir J 1995, 8:542–545.</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51. </a:t>
            </a:r>
            <a:r>
              <a:rPr lang="en-US" sz="1200" kern="1200" dirty="0" err="1">
                <a:solidFill>
                  <a:schemeClr val="tx1"/>
                </a:solidFill>
                <a:effectLst/>
                <a:latin typeface="+mn-lt"/>
                <a:ea typeface="+mn-ea"/>
                <a:cs typeface="+mn-cs"/>
              </a:rPr>
              <a:t>Verbraecken</a:t>
            </a:r>
            <a:r>
              <a:rPr lang="en-US" sz="1200" kern="1200" dirty="0">
                <a:solidFill>
                  <a:schemeClr val="tx1"/>
                </a:solidFill>
                <a:effectLst/>
                <a:latin typeface="+mn-lt"/>
                <a:ea typeface="+mn-ea"/>
                <a:cs typeface="+mn-cs"/>
              </a:rPr>
              <a:t> J, De Backer W, </a:t>
            </a:r>
            <a:r>
              <a:rPr lang="en-US" sz="1200" kern="1200" dirty="0" err="1">
                <a:solidFill>
                  <a:schemeClr val="tx1"/>
                </a:solidFill>
                <a:effectLst/>
                <a:latin typeface="+mn-lt"/>
                <a:ea typeface="+mn-ea"/>
                <a:cs typeface="+mn-cs"/>
              </a:rPr>
              <a:t>Willemen</a:t>
            </a:r>
            <a:r>
              <a:rPr lang="en-US" sz="1200" kern="1200" dirty="0">
                <a:solidFill>
                  <a:schemeClr val="tx1"/>
                </a:solidFill>
                <a:effectLst/>
                <a:latin typeface="+mn-lt"/>
                <a:ea typeface="+mn-ea"/>
                <a:cs typeface="+mn-cs"/>
              </a:rPr>
              <a:t> M, De Cock W, </a:t>
            </a:r>
            <a:r>
              <a:rPr lang="en-US" sz="1200" kern="1200" dirty="0" err="1">
                <a:solidFill>
                  <a:schemeClr val="tx1"/>
                </a:solidFill>
                <a:effectLst/>
                <a:latin typeface="+mn-lt"/>
                <a:ea typeface="+mn-ea"/>
                <a:cs typeface="+mn-cs"/>
              </a:rPr>
              <a:t>Wittesaele</a:t>
            </a:r>
            <a:r>
              <a:rPr lang="en-US" sz="1200" kern="1200" dirty="0">
                <a:solidFill>
                  <a:schemeClr val="tx1"/>
                </a:solidFill>
                <a:effectLst/>
                <a:latin typeface="+mn-lt"/>
                <a:ea typeface="+mn-ea"/>
                <a:cs typeface="+mn-cs"/>
              </a:rPr>
              <a:t> W,</a:t>
            </a:r>
          </a:p>
          <a:p>
            <a:r>
              <a:rPr lang="en-US" sz="1200" kern="1200" dirty="0">
                <a:solidFill>
                  <a:schemeClr val="tx1"/>
                </a:solidFill>
                <a:effectLst/>
                <a:latin typeface="+mn-lt"/>
                <a:ea typeface="+mn-ea"/>
                <a:cs typeface="+mn-cs"/>
              </a:rPr>
              <a:t>Van de </a:t>
            </a:r>
            <a:r>
              <a:rPr lang="en-US" sz="1200" kern="1200" dirty="0" err="1">
                <a:solidFill>
                  <a:schemeClr val="tx1"/>
                </a:solidFill>
                <a:effectLst/>
                <a:latin typeface="+mn-lt"/>
                <a:ea typeface="+mn-ea"/>
                <a:cs typeface="+mn-cs"/>
              </a:rPr>
              <a:t>Heyning</a:t>
            </a:r>
            <a:r>
              <a:rPr lang="en-US" sz="1200" kern="1200" dirty="0">
                <a:solidFill>
                  <a:schemeClr val="tx1"/>
                </a:solidFill>
                <a:effectLst/>
                <a:latin typeface="+mn-lt"/>
                <a:ea typeface="+mn-ea"/>
                <a:cs typeface="+mn-cs"/>
              </a:rPr>
              <a:t> P: Chronic CO2 drive in patients with obstructive sleep</a:t>
            </a:r>
          </a:p>
          <a:p>
            <a:r>
              <a:rPr lang="en-US" sz="1200" kern="1200" dirty="0">
                <a:solidFill>
                  <a:schemeClr val="tx1"/>
                </a:solidFill>
                <a:effectLst/>
                <a:latin typeface="+mn-lt"/>
                <a:ea typeface="+mn-ea"/>
                <a:cs typeface="+mn-cs"/>
              </a:rPr>
              <a:t>apnea and effect of CPAP. Respir </a:t>
            </a:r>
            <a:r>
              <a:rPr lang="en-US" sz="1200" kern="1200" dirty="0" err="1">
                <a:solidFill>
                  <a:schemeClr val="tx1"/>
                </a:solidFill>
                <a:effectLst/>
                <a:latin typeface="+mn-lt"/>
                <a:ea typeface="+mn-ea"/>
                <a:cs typeface="+mn-cs"/>
              </a:rPr>
              <a:t>Physiol</a:t>
            </a:r>
            <a:r>
              <a:rPr lang="en-US" sz="1200" kern="1200" dirty="0">
                <a:solidFill>
                  <a:schemeClr val="tx1"/>
                </a:solidFill>
                <a:effectLst/>
                <a:latin typeface="+mn-lt"/>
                <a:ea typeface="+mn-ea"/>
                <a:cs typeface="+mn-cs"/>
              </a:rPr>
              <a:t> 1995, 101:279–287.</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52. </a:t>
            </a:r>
            <a:r>
              <a:rPr lang="en-US" sz="1200" kern="1200" dirty="0" err="1">
                <a:solidFill>
                  <a:schemeClr val="tx1"/>
                </a:solidFill>
                <a:effectLst/>
                <a:latin typeface="+mn-lt"/>
                <a:ea typeface="+mn-ea"/>
                <a:cs typeface="+mn-cs"/>
              </a:rPr>
              <a:t>Zwillich</a:t>
            </a:r>
            <a:r>
              <a:rPr lang="en-US" sz="1200" kern="1200" dirty="0">
                <a:solidFill>
                  <a:schemeClr val="tx1"/>
                </a:solidFill>
                <a:effectLst/>
                <a:latin typeface="+mn-lt"/>
                <a:ea typeface="+mn-ea"/>
                <a:cs typeface="+mn-cs"/>
              </a:rPr>
              <a:t> CW, Sutton FD, Pierson DJ, </a:t>
            </a:r>
            <a:r>
              <a:rPr lang="en-US" sz="1200" kern="1200" dirty="0" err="1">
                <a:solidFill>
                  <a:schemeClr val="tx1"/>
                </a:solidFill>
                <a:effectLst/>
                <a:latin typeface="+mn-lt"/>
                <a:ea typeface="+mn-ea"/>
                <a:cs typeface="+mn-cs"/>
              </a:rPr>
              <a:t>Greagh</a:t>
            </a:r>
            <a:r>
              <a:rPr lang="en-US" sz="1200" kern="1200" dirty="0">
                <a:solidFill>
                  <a:schemeClr val="tx1"/>
                </a:solidFill>
                <a:effectLst/>
                <a:latin typeface="+mn-lt"/>
                <a:ea typeface="+mn-ea"/>
                <a:cs typeface="+mn-cs"/>
              </a:rPr>
              <a:t> EM, Weil JV: Decreased hypoxic</a:t>
            </a:r>
          </a:p>
          <a:p>
            <a:r>
              <a:rPr lang="en-US" sz="1200" kern="1200" dirty="0">
                <a:solidFill>
                  <a:schemeClr val="tx1"/>
                </a:solidFill>
                <a:effectLst/>
                <a:latin typeface="+mn-lt"/>
                <a:ea typeface="+mn-ea"/>
                <a:cs typeface="+mn-cs"/>
              </a:rPr>
              <a:t>ventilatory drive in the obesity hypoventilation syndrome. Am J Med</a:t>
            </a:r>
          </a:p>
          <a:p>
            <a:r>
              <a:rPr lang="en-US" sz="1200" kern="1200" dirty="0">
                <a:solidFill>
                  <a:schemeClr val="tx1"/>
                </a:solidFill>
                <a:effectLst/>
                <a:latin typeface="+mn-lt"/>
                <a:ea typeface="+mn-ea"/>
                <a:cs typeface="+mn-cs"/>
              </a:rPr>
              <a:t>1975, 59:343–348.</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15</a:t>
            </a:fld>
            <a:endParaRPr lang="en-US"/>
          </a:p>
        </p:txBody>
      </p:sp>
    </p:spTree>
    <p:extLst>
      <p:ext uri="{BB962C8B-B14F-4D97-AF65-F5344CB8AC3E}">
        <p14:creationId xmlns:p14="http://schemas.microsoft.com/office/powerpoint/2010/main" val="36635925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16</a:t>
            </a:fld>
            <a:endParaRPr lang="en-US"/>
          </a:p>
        </p:txBody>
      </p:sp>
    </p:spTree>
    <p:extLst>
      <p:ext uri="{BB962C8B-B14F-4D97-AF65-F5344CB8AC3E}">
        <p14:creationId xmlns:p14="http://schemas.microsoft.com/office/powerpoint/2010/main" val="1371125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86 - </a:t>
            </a:r>
            <a:r>
              <a:rPr lang="en-US" sz="1200" kern="1200" dirty="0">
                <a:solidFill>
                  <a:schemeClr val="tx1"/>
                </a:solidFill>
                <a:effectLst/>
                <a:latin typeface="+mn-lt"/>
                <a:ea typeface="+mn-ea"/>
                <a:cs typeface="+mn-cs"/>
              </a:rPr>
              <a:t>86. Leech J, </a:t>
            </a:r>
            <a:r>
              <a:rPr lang="en-US" sz="1200" kern="1200" dirty="0" err="1">
                <a:solidFill>
                  <a:schemeClr val="tx1"/>
                </a:solidFill>
                <a:effectLst/>
                <a:latin typeface="+mn-lt"/>
                <a:ea typeface="+mn-ea"/>
                <a:cs typeface="+mn-cs"/>
              </a:rPr>
              <a:t>Önal</a:t>
            </a:r>
            <a:r>
              <a:rPr lang="en-US" sz="1200" kern="1200" dirty="0">
                <a:solidFill>
                  <a:schemeClr val="tx1"/>
                </a:solidFill>
                <a:effectLst/>
                <a:latin typeface="+mn-lt"/>
                <a:ea typeface="+mn-ea"/>
                <a:cs typeface="+mn-cs"/>
              </a:rPr>
              <a:t> E, Aronson R, </a:t>
            </a:r>
            <a:r>
              <a:rPr lang="en-US" sz="1200" kern="1200" dirty="0" err="1">
                <a:solidFill>
                  <a:schemeClr val="tx1"/>
                </a:solidFill>
                <a:effectLst/>
                <a:latin typeface="+mn-lt"/>
                <a:ea typeface="+mn-ea"/>
                <a:cs typeface="+mn-cs"/>
              </a:rPr>
              <a:t>Lopata</a:t>
            </a:r>
            <a:r>
              <a:rPr lang="en-US" sz="1200" kern="1200" dirty="0">
                <a:solidFill>
                  <a:schemeClr val="tx1"/>
                </a:solidFill>
                <a:effectLst/>
                <a:latin typeface="+mn-lt"/>
                <a:ea typeface="+mn-ea"/>
                <a:cs typeface="+mn-cs"/>
              </a:rPr>
              <a:t> M: Voluntary hyperventilation in obesity hypoventilation. Chest 1991, 100:1334–1338.</a:t>
            </a:r>
          </a:p>
          <a:p>
            <a:r>
              <a:rPr lang="en-US" dirty="0"/>
              <a:t>51 - </a:t>
            </a:r>
            <a:r>
              <a:rPr lang="en-US" sz="1200" kern="1200" dirty="0">
                <a:solidFill>
                  <a:schemeClr val="tx1"/>
                </a:solidFill>
                <a:effectLst/>
                <a:latin typeface="+mn-lt"/>
                <a:ea typeface="+mn-ea"/>
                <a:cs typeface="+mn-cs"/>
              </a:rPr>
              <a:t>51. </a:t>
            </a:r>
            <a:r>
              <a:rPr lang="en-US" sz="1200" kern="1200" dirty="0" err="1">
                <a:solidFill>
                  <a:schemeClr val="tx1"/>
                </a:solidFill>
                <a:effectLst/>
                <a:latin typeface="+mn-lt"/>
                <a:ea typeface="+mn-ea"/>
                <a:cs typeface="+mn-cs"/>
              </a:rPr>
              <a:t>Verbraecken</a:t>
            </a:r>
            <a:r>
              <a:rPr lang="en-US" sz="1200" kern="1200" dirty="0">
                <a:solidFill>
                  <a:schemeClr val="tx1"/>
                </a:solidFill>
                <a:effectLst/>
                <a:latin typeface="+mn-lt"/>
                <a:ea typeface="+mn-ea"/>
                <a:cs typeface="+mn-cs"/>
              </a:rPr>
              <a:t> J, De Backer W, </a:t>
            </a:r>
            <a:r>
              <a:rPr lang="en-US" sz="1200" kern="1200" dirty="0" err="1">
                <a:solidFill>
                  <a:schemeClr val="tx1"/>
                </a:solidFill>
                <a:effectLst/>
                <a:latin typeface="+mn-lt"/>
                <a:ea typeface="+mn-ea"/>
                <a:cs typeface="+mn-cs"/>
              </a:rPr>
              <a:t>Willemen</a:t>
            </a:r>
            <a:r>
              <a:rPr lang="en-US" sz="1200" kern="1200" dirty="0">
                <a:solidFill>
                  <a:schemeClr val="tx1"/>
                </a:solidFill>
                <a:effectLst/>
                <a:latin typeface="+mn-lt"/>
                <a:ea typeface="+mn-ea"/>
                <a:cs typeface="+mn-cs"/>
              </a:rPr>
              <a:t> M, De Cock W, </a:t>
            </a:r>
            <a:r>
              <a:rPr lang="en-US" sz="1200" kern="1200" dirty="0" err="1">
                <a:solidFill>
                  <a:schemeClr val="tx1"/>
                </a:solidFill>
                <a:effectLst/>
                <a:latin typeface="+mn-lt"/>
                <a:ea typeface="+mn-ea"/>
                <a:cs typeface="+mn-cs"/>
              </a:rPr>
              <a:t>Wittesaele</a:t>
            </a:r>
            <a:r>
              <a:rPr lang="en-US" sz="1200" kern="1200" dirty="0">
                <a:solidFill>
                  <a:schemeClr val="tx1"/>
                </a:solidFill>
                <a:effectLst/>
                <a:latin typeface="+mn-lt"/>
                <a:ea typeface="+mn-ea"/>
                <a:cs typeface="+mn-cs"/>
              </a:rPr>
              <a:t> W, Van de </a:t>
            </a:r>
            <a:r>
              <a:rPr lang="en-US" sz="1200" kern="1200" dirty="0" err="1">
                <a:solidFill>
                  <a:schemeClr val="tx1"/>
                </a:solidFill>
                <a:effectLst/>
                <a:latin typeface="+mn-lt"/>
                <a:ea typeface="+mn-ea"/>
                <a:cs typeface="+mn-cs"/>
              </a:rPr>
              <a:t>Heyning</a:t>
            </a:r>
            <a:r>
              <a:rPr lang="en-US" sz="1200" kern="1200" dirty="0">
                <a:solidFill>
                  <a:schemeClr val="tx1"/>
                </a:solidFill>
                <a:effectLst/>
                <a:latin typeface="+mn-lt"/>
                <a:ea typeface="+mn-ea"/>
                <a:cs typeface="+mn-cs"/>
              </a:rPr>
              <a:t> P: Chronic CO2 drive in patients with obstructive sleep apnea and effect of CPAP. Respir </a:t>
            </a:r>
            <a:r>
              <a:rPr lang="en-US" sz="1200" kern="1200" dirty="0" err="1">
                <a:solidFill>
                  <a:schemeClr val="tx1"/>
                </a:solidFill>
                <a:effectLst/>
                <a:latin typeface="+mn-lt"/>
                <a:ea typeface="+mn-ea"/>
                <a:cs typeface="+mn-cs"/>
              </a:rPr>
              <a:t>Physiol</a:t>
            </a:r>
            <a:r>
              <a:rPr lang="en-US" sz="1200" kern="1200" dirty="0">
                <a:solidFill>
                  <a:schemeClr val="tx1"/>
                </a:solidFill>
                <a:effectLst/>
                <a:latin typeface="+mn-lt"/>
                <a:ea typeface="+mn-ea"/>
                <a:cs typeface="+mn-cs"/>
              </a:rPr>
              <a:t> 1995, 101:279–287.</a:t>
            </a:r>
          </a:p>
          <a:p>
            <a:endParaRPr lang="en-US" dirty="0"/>
          </a:p>
          <a:p>
            <a:r>
              <a:rPr lang="en-US" sz="1200" kern="1200" dirty="0">
                <a:solidFill>
                  <a:schemeClr val="tx1"/>
                </a:solidFill>
                <a:effectLst/>
                <a:latin typeface="+mn-lt"/>
                <a:ea typeface="+mn-ea"/>
                <a:cs typeface="+mn-cs"/>
              </a:rPr>
              <a:t>126. </a:t>
            </a:r>
            <a:r>
              <a:rPr lang="en-US" sz="1200" kern="1200" dirty="0" err="1">
                <a:solidFill>
                  <a:schemeClr val="tx1"/>
                </a:solidFill>
                <a:effectLst/>
                <a:latin typeface="+mn-lt"/>
                <a:ea typeface="+mn-ea"/>
                <a:cs typeface="+mn-cs"/>
              </a:rPr>
              <a:t>BaHamman</a:t>
            </a:r>
            <a:r>
              <a:rPr lang="en-US" sz="1200" kern="1200" dirty="0">
                <a:solidFill>
                  <a:schemeClr val="tx1"/>
                </a:solidFill>
                <a:effectLst/>
                <a:latin typeface="+mn-lt"/>
                <a:ea typeface="+mn-ea"/>
                <a:cs typeface="+mn-cs"/>
              </a:rPr>
              <a:t> A: Acute ventilatory failure complicating obesity hypoventilation: update on a ‘critical care syndrome’. </a:t>
            </a:r>
            <a:r>
              <a:rPr lang="en-US" sz="1200" kern="1200" dirty="0" err="1">
                <a:solidFill>
                  <a:schemeClr val="tx1"/>
                </a:solidFill>
                <a:effectLst/>
                <a:latin typeface="+mn-lt"/>
                <a:ea typeface="+mn-ea"/>
                <a:cs typeface="+mn-cs"/>
              </a:rPr>
              <a:t>Curr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Opin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Pulm</a:t>
            </a:r>
            <a:r>
              <a:rPr lang="en-US" sz="1200" kern="1200" dirty="0">
                <a:solidFill>
                  <a:schemeClr val="tx1"/>
                </a:solidFill>
                <a:effectLst/>
                <a:latin typeface="+mn-lt"/>
                <a:ea typeface="+mn-ea"/>
                <a:cs typeface="+mn-cs"/>
              </a:rPr>
              <a:t> Med 2010, 16:543–551.</a:t>
            </a:r>
          </a:p>
          <a:p>
            <a:r>
              <a:rPr lang="en-US" sz="1200" kern="1200" dirty="0">
                <a:solidFill>
                  <a:schemeClr val="tx1"/>
                </a:solidFill>
                <a:effectLst/>
                <a:latin typeface="+mn-lt"/>
                <a:ea typeface="+mn-ea"/>
                <a:cs typeface="+mn-cs"/>
              </a:rPr>
              <a:t>127. </a:t>
            </a:r>
            <a:r>
              <a:rPr lang="en-US" sz="1200" kern="1200" dirty="0" err="1">
                <a:solidFill>
                  <a:schemeClr val="tx1"/>
                </a:solidFill>
                <a:effectLst/>
                <a:latin typeface="+mn-lt"/>
                <a:ea typeface="+mn-ea"/>
                <a:cs typeface="+mn-cs"/>
              </a:rPr>
              <a:t>Steier</a:t>
            </a:r>
            <a:r>
              <a:rPr lang="en-US" sz="1200" kern="1200" dirty="0">
                <a:solidFill>
                  <a:schemeClr val="tx1"/>
                </a:solidFill>
                <a:effectLst/>
                <a:latin typeface="+mn-lt"/>
                <a:ea typeface="+mn-ea"/>
                <a:cs typeface="+mn-cs"/>
              </a:rPr>
              <a:t> J, Jolley CJ, Seymour J, </a:t>
            </a:r>
            <a:r>
              <a:rPr lang="en-US" sz="1200" kern="1200" dirty="0" err="1">
                <a:solidFill>
                  <a:schemeClr val="tx1"/>
                </a:solidFill>
                <a:effectLst/>
                <a:latin typeface="+mn-lt"/>
                <a:ea typeface="+mn-ea"/>
                <a:cs typeface="+mn-cs"/>
              </a:rPr>
              <a:t>Roughton</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Polkey</a:t>
            </a:r>
            <a:r>
              <a:rPr lang="en-US" sz="1200" kern="1200" dirty="0">
                <a:solidFill>
                  <a:schemeClr val="tx1"/>
                </a:solidFill>
                <a:effectLst/>
                <a:latin typeface="+mn-lt"/>
                <a:ea typeface="+mn-ea"/>
                <a:cs typeface="+mn-cs"/>
              </a:rPr>
              <a:t> MI, Moxham J: Neural respiratory drive in obesity. Thorax 2009, 64:719–725.</a:t>
            </a:r>
          </a:p>
          <a:p>
            <a:r>
              <a:rPr lang="en-US" sz="1200" kern="1200" dirty="0">
                <a:solidFill>
                  <a:schemeClr val="tx1"/>
                </a:solidFill>
                <a:effectLst/>
                <a:latin typeface="+mn-lt"/>
                <a:ea typeface="+mn-ea"/>
                <a:cs typeface="+mn-cs"/>
              </a:rPr>
              <a:t>128. Rapoport DM, </a:t>
            </a:r>
            <a:r>
              <a:rPr lang="en-US" sz="1200" kern="1200" dirty="0" err="1">
                <a:solidFill>
                  <a:schemeClr val="tx1"/>
                </a:solidFill>
                <a:effectLst/>
                <a:latin typeface="+mn-lt"/>
                <a:ea typeface="+mn-ea"/>
                <a:cs typeface="+mn-cs"/>
              </a:rPr>
              <a:t>Garay</a:t>
            </a:r>
            <a:r>
              <a:rPr lang="en-US" sz="1200" kern="1200" dirty="0">
                <a:solidFill>
                  <a:schemeClr val="tx1"/>
                </a:solidFill>
                <a:effectLst/>
                <a:latin typeface="+mn-lt"/>
                <a:ea typeface="+mn-ea"/>
                <a:cs typeface="+mn-cs"/>
              </a:rPr>
              <a:t> SM, Epstein H, Goldring RM: Hypercapnia in the obstructive sleep apnea syndrome: a reevaluation of the “Pickwickian syndrome”. Chest 1986, 89:627–635.</a:t>
            </a:r>
          </a:p>
          <a:p>
            <a:r>
              <a:rPr lang="en-US" sz="1200" kern="1200" dirty="0">
                <a:solidFill>
                  <a:schemeClr val="tx1"/>
                </a:solidFill>
                <a:effectLst/>
                <a:latin typeface="+mn-lt"/>
                <a:ea typeface="+mn-ea"/>
                <a:cs typeface="+mn-cs"/>
              </a:rPr>
              <a:t>129. Berthon-Jones M, Sullivan CE: Time course of change in ventilatory response to CO2 with long-term CPAP therapy for obstructive sleep apnea. Am Rev Respir Dis 1987, 135:144–147.</a:t>
            </a:r>
          </a:p>
          <a:p>
            <a:r>
              <a:rPr lang="en-US" sz="1200" kern="1200" dirty="0">
                <a:solidFill>
                  <a:schemeClr val="tx1"/>
                </a:solidFill>
                <a:effectLst/>
                <a:latin typeface="+mn-lt"/>
                <a:ea typeface="+mn-ea"/>
                <a:cs typeface="+mn-cs"/>
              </a:rPr>
              <a:t>130. Lin CC: Effect of nasal CPAP on ventilatory drive in normocapnic and hypercapnic patients with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syndrome. Eur Respir J 1994, 7:2005–2010.</a:t>
            </a:r>
          </a:p>
          <a:p>
            <a:r>
              <a:rPr lang="en-US" sz="1200" kern="1200" dirty="0">
                <a:solidFill>
                  <a:schemeClr val="tx1"/>
                </a:solidFill>
                <a:effectLst/>
                <a:latin typeface="+mn-lt"/>
                <a:ea typeface="+mn-ea"/>
                <a:cs typeface="+mn-cs"/>
              </a:rPr>
              <a:t>131. De Lucas-Ramos P, de Miguel-Diez J, Santacruz-</a:t>
            </a:r>
            <a:r>
              <a:rPr lang="en-US" sz="1200" kern="1200" dirty="0" err="1">
                <a:solidFill>
                  <a:schemeClr val="tx1"/>
                </a:solidFill>
                <a:effectLst/>
                <a:latin typeface="+mn-lt"/>
                <a:ea typeface="+mn-ea"/>
                <a:cs typeface="+mn-cs"/>
              </a:rPr>
              <a:t>Siminiani</a:t>
            </a:r>
            <a:r>
              <a:rPr lang="en-US" sz="1200" kern="1200" dirty="0">
                <a:solidFill>
                  <a:schemeClr val="tx1"/>
                </a:solidFill>
                <a:effectLst/>
                <a:latin typeface="+mn-lt"/>
                <a:ea typeface="+mn-ea"/>
                <a:cs typeface="+mn-cs"/>
              </a:rPr>
              <a:t> A, González-Moro JM, </a:t>
            </a:r>
            <a:r>
              <a:rPr lang="en-US" sz="1200" kern="1200" dirty="0" err="1">
                <a:solidFill>
                  <a:schemeClr val="tx1"/>
                </a:solidFill>
                <a:effectLst/>
                <a:latin typeface="+mn-lt"/>
                <a:ea typeface="+mn-ea"/>
                <a:cs typeface="+mn-cs"/>
              </a:rPr>
              <a:t>Buendía</a:t>
            </a:r>
            <a:r>
              <a:rPr lang="en-US" sz="1200" kern="1200" dirty="0">
                <a:solidFill>
                  <a:schemeClr val="tx1"/>
                </a:solidFill>
                <a:effectLst/>
                <a:latin typeface="+mn-lt"/>
                <a:ea typeface="+mn-ea"/>
                <a:cs typeface="+mn-cs"/>
              </a:rPr>
              <a:t>-García MJ, </a:t>
            </a:r>
            <a:r>
              <a:rPr lang="en-US" sz="1200" kern="1200" dirty="0" err="1">
                <a:solidFill>
                  <a:schemeClr val="tx1"/>
                </a:solidFill>
                <a:effectLst/>
                <a:latin typeface="+mn-lt"/>
                <a:ea typeface="+mn-ea"/>
                <a:cs typeface="+mn-cs"/>
              </a:rPr>
              <a:t>Izquierdo</a:t>
            </a:r>
            <a:r>
              <a:rPr lang="en-US" sz="1200" kern="1200" dirty="0">
                <a:solidFill>
                  <a:schemeClr val="tx1"/>
                </a:solidFill>
                <a:effectLst/>
                <a:latin typeface="+mn-lt"/>
                <a:ea typeface="+mn-ea"/>
                <a:cs typeface="+mn-cs"/>
              </a:rPr>
              <a:t>-Alonso JL: Benefits at 1 year of nocturnal intermittent positive pressure ventilation in patients with obesity hypoventilation syndrome. Respir Med 2004, 98:961–967</a:t>
            </a:r>
          </a:p>
          <a:p>
            <a:endParaRPr lang="en-US" dirty="0"/>
          </a:p>
          <a:p>
            <a:endParaRPr lang="en-US" dirty="0"/>
          </a:p>
          <a:p>
            <a:r>
              <a:rPr lang="en-US" dirty="0"/>
              <a:t>140 - </a:t>
            </a:r>
            <a:r>
              <a:rPr lang="en-US" sz="1200" kern="1200" dirty="0">
                <a:solidFill>
                  <a:schemeClr val="tx1"/>
                </a:solidFill>
                <a:effectLst/>
                <a:latin typeface="+mn-lt"/>
                <a:ea typeface="+mn-ea"/>
                <a:cs typeface="+mn-cs"/>
              </a:rPr>
              <a:t>140. Lévy P, </a:t>
            </a:r>
            <a:r>
              <a:rPr lang="en-US" sz="1200" kern="1200" dirty="0" err="1">
                <a:solidFill>
                  <a:schemeClr val="tx1"/>
                </a:solidFill>
                <a:effectLst/>
                <a:latin typeface="+mn-lt"/>
                <a:ea typeface="+mn-ea"/>
                <a:cs typeface="+mn-cs"/>
              </a:rPr>
              <a:t>Pépin</a:t>
            </a:r>
            <a:r>
              <a:rPr lang="en-US" sz="1200" kern="1200" dirty="0">
                <a:solidFill>
                  <a:schemeClr val="tx1"/>
                </a:solidFill>
                <a:effectLst/>
                <a:latin typeface="+mn-lt"/>
                <a:ea typeface="+mn-ea"/>
                <a:cs typeface="+mn-cs"/>
              </a:rPr>
              <a:t> JL, </a:t>
            </a:r>
            <a:r>
              <a:rPr lang="en-US" sz="1200" kern="1200" dirty="0" err="1">
                <a:solidFill>
                  <a:schemeClr val="tx1"/>
                </a:solidFill>
                <a:effectLst/>
                <a:latin typeface="+mn-lt"/>
                <a:ea typeface="+mn-ea"/>
                <a:cs typeface="+mn-cs"/>
              </a:rPr>
              <a:t>Arnoud</a:t>
            </a:r>
            <a:r>
              <a:rPr lang="en-US" sz="1200" kern="1200" dirty="0">
                <a:solidFill>
                  <a:schemeClr val="tx1"/>
                </a:solidFill>
                <a:effectLst/>
                <a:latin typeface="+mn-lt"/>
                <a:ea typeface="+mn-ea"/>
                <a:cs typeface="+mn-cs"/>
              </a:rPr>
              <a:t> C, </a:t>
            </a:r>
            <a:r>
              <a:rPr lang="en-US" sz="1200" kern="1200" dirty="0" err="1">
                <a:solidFill>
                  <a:schemeClr val="tx1"/>
                </a:solidFill>
                <a:effectLst/>
                <a:latin typeface="+mn-lt"/>
                <a:ea typeface="+mn-ea"/>
                <a:cs typeface="+mn-cs"/>
              </a:rPr>
              <a:t>Tamisier</a:t>
            </a:r>
            <a:r>
              <a:rPr lang="en-US" sz="1200" kern="1200" dirty="0">
                <a:solidFill>
                  <a:schemeClr val="tx1"/>
                </a:solidFill>
                <a:effectLst/>
                <a:latin typeface="+mn-lt"/>
                <a:ea typeface="+mn-ea"/>
                <a:cs typeface="+mn-cs"/>
              </a:rPr>
              <a:t> R, </a:t>
            </a:r>
            <a:r>
              <a:rPr lang="en-US" sz="1200" kern="1200" dirty="0" err="1">
                <a:solidFill>
                  <a:schemeClr val="tx1"/>
                </a:solidFill>
                <a:effectLst/>
                <a:latin typeface="+mn-lt"/>
                <a:ea typeface="+mn-ea"/>
                <a:cs typeface="+mn-cs"/>
              </a:rPr>
              <a:t>Borel</a:t>
            </a:r>
            <a:r>
              <a:rPr lang="en-US" sz="1200" kern="1200" dirty="0">
                <a:solidFill>
                  <a:schemeClr val="tx1"/>
                </a:solidFill>
                <a:effectLst/>
                <a:latin typeface="+mn-lt"/>
                <a:ea typeface="+mn-ea"/>
                <a:cs typeface="+mn-cs"/>
              </a:rPr>
              <a:t> JC, </a:t>
            </a:r>
            <a:r>
              <a:rPr lang="en-US" sz="1200" kern="1200" dirty="0" err="1">
                <a:solidFill>
                  <a:schemeClr val="tx1"/>
                </a:solidFill>
                <a:effectLst/>
                <a:latin typeface="+mn-lt"/>
                <a:ea typeface="+mn-ea"/>
                <a:cs typeface="+mn-cs"/>
              </a:rPr>
              <a:t>Dematteis</a:t>
            </a:r>
            <a:r>
              <a:rPr lang="en-US" sz="1200" kern="1200" dirty="0">
                <a:solidFill>
                  <a:schemeClr val="tx1"/>
                </a:solidFill>
                <a:effectLst/>
                <a:latin typeface="+mn-lt"/>
                <a:ea typeface="+mn-ea"/>
                <a:cs typeface="+mn-cs"/>
              </a:rPr>
              <a:t> M, Godin-</a:t>
            </a:r>
            <a:r>
              <a:rPr lang="en-US" sz="1200" kern="1200" dirty="0" err="1">
                <a:solidFill>
                  <a:schemeClr val="tx1"/>
                </a:solidFill>
                <a:effectLst/>
                <a:latin typeface="+mn-lt"/>
                <a:ea typeface="+mn-ea"/>
                <a:cs typeface="+mn-cs"/>
              </a:rPr>
              <a:t>Ribuot</a:t>
            </a:r>
            <a:r>
              <a:rPr lang="en-US" sz="1200" kern="1200" dirty="0">
                <a:solidFill>
                  <a:schemeClr val="tx1"/>
                </a:solidFill>
                <a:effectLst/>
                <a:latin typeface="+mn-lt"/>
                <a:ea typeface="+mn-ea"/>
                <a:cs typeface="+mn-cs"/>
              </a:rPr>
              <a:t> D, </a:t>
            </a:r>
            <a:r>
              <a:rPr lang="en-US" sz="1200" kern="1200" dirty="0" err="1">
                <a:solidFill>
                  <a:schemeClr val="tx1"/>
                </a:solidFill>
                <a:effectLst/>
                <a:latin typeface="+mn-lt"/>
                <a:ea typeface="+mn-ea"/>
                <a:cs typeface="+mn-cs"/>
              </a:rPr>
              <a:t>Ribuot</a:t>
            </a:r>
            <a:r>
              <a:rPr lang="en-US" sz="1200" kern="1200" dirty="0">
                <a:solidFill>
                  <a:schemeClr val="tx1"/>
                </a:solidFill>
                <a:effectLst/>
                <a:latin typeface="+mn-lt"/>
                <a:ea typeface="+mn-ea"/>
                <a:cs typeface="+mn-cs"/>
              </a:rPr>
              <a:t> C: Intermittent hypoxia and sleep-disordered breathing: current concepts and perspectives. Eur Respir J 2008, 32:1082–1095.</a:t>
            </a:r>
            <a:endParaRPr lang="en-US" dirty="0"/>
          </a:p>
          <a:p>
            <a:r>
              <a:rPr lang="en-US" dirty="0"/>
              <a:t>148 - </a:t>
            </a:r>
            <a:r>
              <a:rPr lang="en-US" sz="1200" kern="1200" dirty="0">
                <a:solidFill>
                  <a:schemeClr val="tx1"/>
                </a:solidFill>
                <a:effectLst/>
                <a:latin typeface="+mn-lt"/>
                <a:ea typeface="+mn-ea"/>
                <a:cs typeface="+mn-cs"/>
              </a:rPr>
              <a:t>148. </a:t>
            </a:r>
            <a:r>
              <a:rPr lang="en-US" sz="1200" kern="1200" dirty="0" err="1">
                <a:solidFill>
                  <a:schemeClr val="tx1"/>
                </a:solidFill>
                <a:effectLst/>
                <a:latin typeface="+mn-lt"/>
                <a:ea typeface="+mn-ea"/>
                <a:cs typeface="+mn-cs"/>
              </a:rPr>
              <a:t>Redolfi</a:t>
            </a:r>
            <a:r>
              <a:rPr lang="en-US" sz="1200" kern="1200" dirty="0">
                <a:solidFill>
                  <a:schemeClr val="tx1"/>
                </a:solidFill>
                <a:effectLst/>
                <a:latin typeface="+mn-lt"/>
                <a:ea typeface="+mn-ea"/>
                <a:cs typeface="+mn-cs"/>
              </a:rPr>
              <a:t> S, Corda L, La </a:t>
            </a:r>
            <a:r>
              <a:rPr lang="en-US" sz="1200" kern="1200" dirty="0" err="1">
                <a:solidFill>
                  <a:schemeClr val="tx1"/>
                </a:solidFill>
                <a:effectLst/>
                <a:latin typeface="+mn-lt"/>
                <a:ea typeface="+mn-ea"/>
                <a:cs typeface="+mn-cs"/>
              </a:rPr>
              <a:t>Piana</a:t>
            </a:r>
            <a:r>
              <a:rPr lang="en-US" sz="1200" kern="1200" dirty="0">
                <a:solidFill>
                  <a:schemeClr val="tx1"/>
                </a:solidFill>
                <a:effectLst/>
                <a:latin typeface="+mn-lt"/>
                <a:ea typeface="+mn-ea"/>
                <a:cs typeface="+mn-cs"/>
              </a:rPr>
              <a:t> G, </a:t>
            </a:r>
            <a:r>
              <a:rPr lang="en-US" sz="1200" kern="1200" dirty="0" err="1">
                <a:solidFill>
                  <a:schemeClr val="tx1"/>
                </a:solidFill>
                <a:effectLst/>
                <a:latin typeface="+mn-lt"/>
                <a:ea typeface="+mn-ea"/>
                <a:cs typeface="+mn-cs"/>
              </a:rPr>
              <a:t>Spandrio</a:t>
            </a:r>
            <a:r>
              <a:rPr lang="en-US" sz="1200" kern="1200" dirty="0">
                <a:solidFill>
                  <a:schemeClr val="tx1"/>
                </a:solidFill>
                <a:effectLst/>
                <a:latin typeface="+mn-lt"/>
                <a:ea typeface="+mn-ea"/>
                <a:cs typeface="+mn-cs"/>
              </a:rPr>
              <a:t> S, </a:t>
            </a:r>
            <a:r>
              <a:rPr lang="en-US" sz="1200" kern="1200" dirty="0" err="1">
                <a:solidFill>
                  <a:schemeClr val="tx1"/>
                </a:solidFill>
                <a:effectLst/>
                <a:latin typeface="+mn-lt"/>
                <a:ea typeface="+mn-ea"/>
                <a:cs typeface="+mn-cs"/>
              </a:rPr>
              <a:t>Prometti</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Tantucci</a:t>
            </a:r>
            <a:r>
              <a:rPr lang="en-US" sz="1200" kern="1200" dirty="0">
                <a:solidFill>
                  <a:schemeClr val="tx1"/>
                </a:solidFill>
                <a:effectLst/>
                <a:latin typeface="+mn-lt"/>
                <a:ea typeface="+mn-ea"/>
                <a:cs typeface="+mn-cs"/>
              </a:rPr>
              <a:t> C: Long-term non-invasive ventilation increases chemosensitivity and leptin in obesity hypoventilation syndrome. Respir Med 2007, 101:1191–1195.</a:t>
            </a:r>
          </a:p>
          <a:p>
            <a:endParaRPr lang="en-US" dirty="0"/>
          </a:p>
          <a:p>
            <a:endParaRPr lang="en-US" dirty="0"/>
          </a:p>
          <a:p>
            <a:endParaRPr lang="en-US" dirty="0"/>
          </a:p>
          <a:p>
            <a:r>
              <a:rPr lang="en-US" sz="1200" kern="1200" dirty="0">
                <a:solidFill>
                  <a:schemeClr val="tx1"/>
                </a:solidFill>
                <a:effectLst/>
                <a:latin typeface="+mn-lt"/>
                <a:ea typeface="+mn-ea"/>
                <a:cs typeface="+mn-cs"/>
              </a:rPr>
              <a:t>The development of awake hypercapnia has been shown to correlate strongly with the proportion of sleep time spent less than 90% SaO2 [97]</a:t>
            </a:r>
          </a:p>
          <a:p>
            <a:r>
              <a:rPr lang="en-US" sz="1200" kern="1200" dirty="0">
                <a:solidFill>
                  <a:schemeClr val="tx1"/>
                </a:solidFill>
                <a:effectLst/>
                <a:latin typeface="+mn-lt"/>
                <a:ea typeface="+mn-ea"/>
                <a:cs typeface="+mn-cs"/>
              </a:rPr>
              <a:t>97. Kaw R, Hernandez AV, Walker E, </a:t>
            </a:r>
            <a:r>
              <a:rPr lang="en-US" sz="1200" kern="1200" dirty="0" err="1">
                <a:solidFill>
                  <a:schemeClr val="tx1"/>
                </a:solidFill>
                <a:effectLst/>
                <a:latin typeface="+mn-lt"/>
                <a:ea typeface="+mn-ea"/>
                <a:cs typeface="+mn-cs"/>
              </a:rPr>
              <a:t>Aboussouan</a:t>
            </a:r>
            <a:r>
              <a:rPr lang="en-US" sz="1200" kern="1200" dirty="0">
                <a:solidFill>
                  <a:schemeClr val="tx1"/>
                </a:solidFill>
                <a:effectLst/>
                <a:latin typeface="+mn-lt"/>
                <a:ea typeface="+mn-ea"/>
                <a:cs typeface="+mn-cs"/>
              </a:rPr>
              <a:t> L, </a:t>
            </a:r>
            <a:r>
              <a:rPr lang="en-US" sz="1200" kern="1200" dirty="0" err="1">
                <a:solidFill>
                  <a:schemeClr val="tx1"/>
                </a:solidFill>
                <a:effectLst/>
                <a:latin typeface="+mn-lt"/>
                <a:ea typeface="+mn-ea"/>
                <a:cs typeface="+mn-cs"/>
              </a:rPr>
              <a:t>Mokhlesi</a:t>
            </a:r>
            <a:r>
              <a:rPr lang="en-US" sz="1200" kern="1200" dirty="0">
                <a:solidFill>
                  <a:schemeClr val="tx1"/>
                </a:solidFill>
                <a:effectLst/>
                <a:latin typeface="+mn-lt"/>
                <a:ea typeface="+mn-ea"/>
                <a:cs typeface="+mn-cs"/>
              </a:rPr>
              <a:t> B: Determinants of hypercapnia in obese patients with obstructive sleep apnea: a systematic review and </a:t>
            </a:r>
            <a:r>
              <a:rPr lang="en-US" sz="1200" kern="1200" dirty="0" err="1">
                <a:solidFill>
                  <a:schemeClr val="tx1"/>
                </a:solidFill>
                <a:effectLst/>
                <a:latin typeface="+mn-lt"/>
                <a:ea typeface="+mn-ea"/>
                <a:cs typeface="+mn-cs"/>
              </a:rPr>
              <a:t>metaanalysis</a:t>
            </a:r>
            <a:r>
              <a:rPr lang="en-US" sz="1200" kern="1200" dirty="0">
                <a:solidFill>
                  <a:schemeClr val="tx1"/>
                </a:solidFill>
                <a:effectLst/>
                <a:latin typeface="+mn-lt"/>
                <a:ea typeface="+mn-ea"/>
                <a:cs typeface="+mn-cs"/>
              </a:rPr>
              <a:t> of cohort studies. Chest 2009,</a:t>
            </a:r>
          </a:p>
          <a:p>
            <a:r>
              <a:rPr lang="en-US" sz="1200" kern="1200" dirty="0">
                <a:solidFill>
                  <a:schemeClr val="tx1"/>
                </a:solidFill>
                <a:effectLst/>
                <a:latin typeface="+mn-lt"/>
                <a:ea typeface="+mn-ea"/>
                <a:cs typeface="+mn-cs"/>
              </a:rPr>
              <a:t>136:787–796</a:t>
            </a:r>
          </a:p>
          <a:p>
            <a:endParaRPr lang="en-US" dirty="0"/>
          </a:p>
          <a:p>
            <a:r>
              <a:rPr lang="en-US" sz="1200" kern="1200" dirty="0">
                <a:solidFill>
                  <a:schemeClr val="tx1"/>
                </a:solidFill>
                <a:effectLst/>
                <a:latin typeface="+mn-lt"/>
                <a:ea typeface="+mn-ea"/>
                <a:cs typeface="+mn-cs"/>
              </a:rPr>
              <a:t>In a recent study it was confirmed that patients with higher bicarbonate concentration had a more blunted CO2 response [135]</a:t>
            </a:r>
          </a:p>
          <a:p>
            <a:r>
              <a:rPr lang="en-US" sz="1200" kern="1200" dirty="0">
                <a:solidFill>
                  <a:schemeClr val="tx1"/>
                </a:solidFill>
                <a:effectLst/>
                <a:latin typeface="+mn-lt"/>
                <a:ea typeface="+mn-ea"/>
                <a:cs typeface="+mn-cs"/>
              </a:rPr>
              <a:t>135 - 135. </a:t>
            </a:r>
            <a:r>
              <a:rPr lang="en-US" sz="1200" kern="1200" dirty="0" err="1">
                <a:solidFill>
                  <a:schemeClr val="tx1"/>
                </a:solidFill>
                <a:effectLst/>
                <a:latin typeface="+mn-lt"/>
                <a:ea typeface="+mn-ea"/>
                <a:cs typeface="+mn-cs"/>
              </a:rPr>
              <a:t>Raurich</a:t>
            </a:r>
            <a:r>
              <a:rPr lang="en-US" sz="1200" kern="1200" dirty="0">
                <a:solidFill>
                  <a:schemeClr val="tx1"/>
                </a:solidFill>
                <a:effectLst/>
                <a:latin typeface="+mn-lt"/>
                <a:ea typeface="+mn-ea"/>
                <a:cs typeface="+mn-cs"/>
              </a:rPr>
              <a:t> JM, </a:t>
            </a:r>
            <a:r>
              <a:rPr lang="en-US" sz="1200" kern="1200" dirty="0" err="1">
                <a:solidFill>
                  <a:schemeClr val="tx1"/>
                </a:solidFill>
                <a:effectLst/>
                <a:latin typeface="+mn-lt"/>
                <a:ea typeface="+mn-ea"/>
                <a:cs typeface="+mn-cs"/>
              </a:rPr>
              <a:t>Rialp</a:t>
            </a:r>
            <a:r>
              <a:rPr lang="en-US" sz="1200" kern="1200" dirty="0">
                <a:solidFill>
                  <a:schemeClr val="tx1"/>
                </a:solidFill>
                <a:effectLst/>
                <a:latin typeface="+mn-lt"/>
                <a:ea typeface="+mn-ea"/>
                <a:cs typeface="+mn-cs"/>
              </a:rPr>
              <a:t> G, Ibanez J, </a:t>
            </a:r>
            <a:r>
              <a:rPr lang="en-US" sz="1200" kern="1200" dirty="0" err="1">
                <a:solidFill>
                  <a:schemeClr val="tx1"/>
                </a:solidFill>
                <a:effectLst/>
                <a:latin typeface="+mn-lt"/>
                <a:ea typeface="+mn-ea"/>
                <a:cs typeface="+mn-cs"/>
              </a:rPr>
              <a:t>Llompart-Pou</a:t>
            </a:r>
            <a:r>
              <a:rPr lang="en-US" sz="1200" kern="1200" dirty="0">
                <a:solidFill>
                  <a:schemeClr val="tx1"/>
                </a:solidFill>
                <a:effectLst/>
                <a:latin typeface="+mn-lt"/>
                <a:ea typeface="+mn-ea"/>
                <a:cs typeface="+mn-cs"/>
              </a:rPr>
              <a:t> JA, </a:t>
            </a:r>
            <a:r>
              <a:rPr lang="en-US" sz="1200" kern="1200" dirty="0" err="1">
                <a:solidFill>
                  <a:schemeClr val="tx1"/>
                </a:solidFill>
                <a:effectLst/>
                <a:latin typeface="+mn-lt"/>
                <a:ea typeface="+mn-ea"/>
                <a:cs typeface="+mn-cs"/>
              </a:rPr>
              <a:t>Ayestaran</a:t>
            </a:r>
            <a:r>
              <a:rPr lang="en-US" sz="1200" kern="1200" dirty="0">
                <a:solidFill>
                  <a:schemeClr val="tx1"/>
                </a:solidFill>
                <a:effectLst/>
                <a:latin typeface="+mn-lt"/>
                <a:ea typeface="+mn-ea"/>
                <a:cs typeface="+mn-cs"/>
              </a:rPr>
              <a:t> I: Hypercapnic respiratory failure in obesity hypoventilation syndrome: CO2 response and acetazolamide treatment effects. </a:t>
            </a:r>
            <a:r>
              <a:rPr lang="en-US" sz="1200" kern="1200" dirty="0" err="1">
                <a:solidFill>
                  <a:schemeClr val="tx1"/>
                </a:solidFill>
                <a:effectLst/>
                <a:latin typeface="+mn-lt"/>
                <a:ea typeface="+mn-ea"/>
                <a:cs typeface="+mn-cs"/>
              </a:rPr>
              <a:t>Repir</a:t>
            </a:r>
            <a:r>
              <a:rPr lang="en-US" sz="1200" kern="1200" dirty="0">
                <a:solidFill>
                  <a:schemeClr val="tx1"/>
                </a:solidFill>
                <a:effectLst/>
                <a:latin typeface="+mn-lt"/>
                <a:ea typeface="+mn-ea"/>
                <a:cs typeface="+mn-cs"/>
              </a:rPr>
              <a:t> Care 2010, 55(11):1442–1448</a:t>
            </a:r>
          </a:p>
          <a:p>
            <a:endParaRPr lang="en-US" sz="1200" kern="1200" dirty="0">
              <a:solidFill>
                <a:schemeClr val="tx1"/>
              </a:solidFill>
              <a:effectLst/>
              <a:latin typeface="+mn-lt"/>
              <a:ea typeface="+mn-ea"/>
              <a:cs typeface="+mn-cs"/>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17</a:t>
            </a:fld>
            <a:endParaRPr lang="en-US"/>
          </a:p>
        </p:txBody>
      </p:sp>
    </p:spTree>
    <p:extLst>
      <p:ext uri="{BB962C8B-B14F-4D97-AF65-F5344CB8AC3E}">
        <p14:creationId xmlns:p14="http://schemas.microsoft.com/office/powerpoint/2010/main" val="1195689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large study of patients with OSAS, </a:t>
            </a:r>
            <a:r>
              <a:rPr lang="en-US" dirty="0" err="1"/>
              <a:t>Laaban</a:t>
            </a:r>
            <a:r>
              <a:rPr lang="en-US" dirty="0"/>
              <a:t> and </a:t>
            </a:r>
            <a:r>
              <a:rPr lang="en-US" dirty="0" err="1"/>
              <a:t>Chailleux</a:t>
            </a:r>
            <a:r>
              <a:rPr lang="en-US" dirty="0"/>
              <a:t> found 11% to be hypercapnic. Risk factors for </a:t>
            </a:r>
            <a:r>
              <a:rPr lang="en-US" dirty="0" err="1"/>
              <a:t>hypercapnea</a:t>
            </a:r>
            <a:r>
              <a:rPr lang="en-US" dirty="0"/>
              <a:t> in this study included higher BMI and reduced FVC</a:t>
            </a:r>
          </a:p>
          <a:p>
            <a:pPr lvl="1"/>
            <a:r>
              <a:rPr lang="en-US" dirty="0"/>
              <a:t>Though 7.2% of </a:t>
            </a:r>
            <a:r>
              <a:rPr lang="en-US" dirty="0" err="1"/>
              <a:t>hypercapneic</a:t>
            </a:r>
            <a:r>
              <a:rPr lang="en-US" dirty="0"/>
              <a:t> OSAS had BMI &lt; 30. COPD was excluded.</a:t>
            </a:r>
          </a:p>
          <a:p>
            <a:pPr lvl="1"/>
            <a:r>
              <a:rPr lang="en-US" dirty="0"/>
              <a:t>BMI, VC, PaO2 only explain &lt;10% PaCO2 variance.</a:t>
            </a:r>
          </a:p>
          <a:p>
            <a:pPr lvl="1"/>
            <a:r>
              <a:rPr lang="en-US" dirty="0" err="1"/>
              <a:t>Laaban</a:t>
            </a:r>
            <a:r>
              <a:rPr lang="en-US" dirty="0"/>
              <a:t> JP, </a:t>
            </a:r>
            <a:r>
              <a:rPr lang="en-US" dirty="0" err="1"/>
              <a:t>Chailleux</a:t>
            </a:r>
            <a:r>
              <a:rPr lang="en-US" dirty="0"/>
              <a:t> E. Daytime hypercapnia in adult patients with obstructive sleep apnea syndrome in France, before initiating nocturnal nasal continuous positive airway pressure therapy. </a:t>
            </a:r>
            <a:r>
              <a:rPr lang="en-US" i="1" dirty="0"/>
              <a:t>Chest</a:t>
            </a:r>
            <a:r>
              <a:rPr lang="en-US" dirty="0"/>
              <a:t> 2005; </a:t>
            </a:r>
            <a:r>
              <a:rPr lang="en-US" b="1" dirty="0"/>
              <a:t>127</a:t>
            </a:r>
            <a:r>
              <a:rPr lang="en-US" dirty="0"/>
              <a:t>: 710–15.</a:t>
            </a:r>
          </a:p>
          <a:p>
            <a:endParaRPr lang="en-US" noProof="0" dirty="0"/>
          </a:p>
        </p:txBody>
      </p:sp>
      <p:sp>
        <p:nvSpPr>
          <p:cNvPr id="4" name="Slide Number Placeholder 3"/>
          <p:cNvSpPr>
            <a:spLocks noGrp="1"/>
          </p:cNvSpPr>
          <p:nvPr>
            <p:ph type="sldNum" sz="quarter" idx="5"/>
          </p:nvPr>
        </p:nvSpPr>
        <p:spPr/>
        <p:txBody>
          <a:bodyPr/>
          <a:lstStyle/>
          <a:p>
            <a:fld id="{B34039EE-F296-5C4C-B7C3-08856869CF80}" type="slidenum">
              <a:rPr lang="en-US" smtClean="0"/>
              <a:t>19</a:t>
            </a:fld>
            <a:endParaRPr lang="en-US"/>
          </a:p>
        </p:txBody>
      </p:sp>
    </p:spTree>
    <p:extLst>
      <p:ext uri="{BB962C8B-B14F-4D97-AF65-F5344CB8AC3E}">
        <p14:creationId xmlns:p14="http://schemas.microsoft.com/office/powerpoint/2010/main" val="3166835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96 </a:t>
            </a:r>
            <a:r>
              <a:rPr lang="en-US" sz="1200" kern="1200" dirty="0">
                <a:solidFill>
                  <a:schemeClr val="tx1"/>
                </a:solidFill>
                <a:effectLst/>
                <a:latin typeface="+mn-lt"/>
                <a:ea typeface="+mn-ea"/>
                <a:cs typeface="+mn-cs"/>
              </a:rPr>
              <a:t>96. </a:t>
            </a:r>
            <a:r>
              <a:rPr lang="en-US" sz="1200" kern="1200" dirty="0" err="1">
                <a:solidFill>
                  <a:schemeClr val="tx1"/>
                </a:solidFill>
                <a:effectLst/>
                <a:latin typeface="+mn-lt"/>
                <a:ea typeface="+mn-ea"/>
                <a:cs typeface="+mn-cs"/>
              </a:rPr>
              <a:t>Nowbar</a:t>
            </a:r>
            <a:r>
              <a:rPr lang="en-US" sz="1200" kern="1200" dirty="0">
                <a:solidFill>
                  <a:schemeClr val="tx1"/>
                </a:solidFill>
                <a:effectLst/>
                <a:latin typeface="+mn-lt"/>
                <a:ea typeface="+mn-ea"/>
                <a:cs typeface="+mn-cs"/>
              </a:rPr>
              <a:t> S, Burkart KM, Gonzales R, </a:t>
            </a:r>
            <a:r>
              <a:rPr lang="en-US" sz="1200" kern="1200" dirty="0" err="1">
                <a:solidFill>
                  <a:schemeClr val="tx1"/>
                </a:solidFill>
                <a:effectLst/>
                <a:latin typeface="+mn-lt"/>
                <a:ea typeface="+mn-ea"/>
                <a:cs typeface="+mn-cs"/>
              </a:rPr>
              <a:t>Fedorowicz</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Gozansky</a:t>
            </a:r>
            <a:r>
              <a:rPr lang="en-US" sz="1200" kern="1200" dirty="0">
                <a:solidFill>
                  <a:schemeClr val="tx1"/>
                </a:solidFill>
                <a:effectLst/>
                <a:latin typeface="+mn-lt"/>
                <a:ea typeface="+mn-ea"/>
                <a:cs typeface="+mn-cs"/>
              </a:rPr>
              <a:t> WS,</a:t>
            </a:r>
          </a:p>
          <a:p>
            <a:r>
              <a:rPr lang="en-US" sz="1200" kern="1200" dirty="0" err="1">
                <a:solidFill>
                  <a:schemeClr val="tx1"/>
                </a:solidFill>
                <a:effectLst/>
                <a:latin typeface="+mn-lt"/>
                <a:ea typeface="+mn-ea"/>
                <a:cs typeface="+mn-cs"/>
              </a:rPr>
              <a:t>Gaudio</a:t>
            </a:r>
            <a:r>
              <a:rPr lang="en-US" sz="1200" kern="1200" dirty="0">
                <a:solidFill>
                  <a:schemeClr val="tx1"/>
                </a:solidFill>
                <a:effectLst/>
                <a:latin typeface="+mn-lt"/>
                <a:ea typeface="+mn-ea"/>
                <a:cs typeface="+mn-cs"/>
              </a:rPr>
              <a:t> JC, Taylor MR, </a:t>
            </a:r>
            <a:r>
              <a:rPr lang="en-US" sz="1200" kern="1200" dirty="0" err="1">
                <a:solidFill>
                  <a:schemeClr val="tx1"/>
                </a:solidFill>
                <a:effectLst/>
                <a:latin typeface="+mn-lt"/>
                <a:ea typeface="+mn-ea"/>
                <a:cs typeface="+mn-cs"/>
              </a:rPr>
              <a:t>Zwillich</a:t>
            </a:r>
            <a:r>
              <a:rPr lang="en-US" sz="1200" kern="1200" dirty="0">
                <a:solidFill>
                  <a:schemeClr val="tx1"/>
                </a:solidFill>
                <a:effectLst/>
                <a:latin typeface="+mn-lt"/>
                <a:ea typeface="+mn-ea"/>
                <a:cs typeface="+mn-cs"/>
              </a:rPr>
              <a:t> CW: Obesity-associated hypoventilation</a:t>
            </a:r>
          </a:p>
          <a:p>
            <a:r>
              <a:rPr lang="en-US" sz="1200" kern="1200" dirty="0">
                <a:solidFill>
                  <a:schemeClr val="tx1"/>
                </a:solidFill>
                <a:effectLst/>
                <a:latin typeface="+mn-lt"/>
                <a:ea typeface="+mn-ea"/>
                <a:cs typeface="+mn-cs"/>
              </a:rPr>
              <a:t>in hospitalized patients: prevalence, effects, and outcome. Am J Med</a:t>
            </a:r>
          </a:p>
          <a:p>
            <a:r>
              <a:rPr lang="en-US" sz="1200" kern="1200" dirty="0">
                <a:solidFill>
                  <a:schemeClr val="tx1"/>
                </a:solidFill>
                <a:effectLst/>
                <a:latin typeface="+mn-lt"/>
                <a:ea typeface="+mn-ea"/>
                <a:cs typeface="+mn-cs"/>
              </a:rPr>
              <a:t>2004, 116:1–7</a:t>
            </a:r>
          </a:p>
          <a:p>
            <a:endParaRPr lang="en-US" dirty="0"/>
          </a:p>
          <a:p>
            <a:r>
              <a:rPr lang="en-US" sz="1200" kern="1200" dirty="0">
                <a:solidFill>
                  <a:schemeClr val="tx1"/>
                </a:solidFill>
                <a:effectLst/>
                <a:latin typeface="+mn-lt"/>
                <a:ea typeface="+mn-ea"/>
                <a:cs typeface="+mn-cs"/>
              </a:rPr>
              <a:t>20. </a:t>
            </a:r>
            <a:r>
              <a:rPr lang="en-US" sz="1200" kern="1200" dirty="0" err="1">
                <a:solidFill>
                  <a:schemeClr val="tx1"/>
                </a:solidFill>
                <a:effectLst/>
                <a:latin typeface="+mn-lt"/>
                <a:ea typeface="+mn-ea"/>
                <a:cs typeface="+mn-cs"/>
              </a:rPr>
              <a:t>Guilleminault</a:t>
            </a:r>
            <a:r>
              <a:rPr lang="en-US" sz="1200" kern="1200" dirty="0">
                <a:solidFill>
                  <a:schemeClr val="tx1"/>
                </a:solidFill>
                <a:effectLst/>
                <a:latin typeface="+mn-lt"/>
                <a:ea typeface="+mn-ea"/>
                <a:cs typeface="+mn-cs"/>
              </a:rPr>
              <a:t> C, </a:t>
            </a:r>
            <a:r>
              <a:rPr lang="en-US" sz="1200" kern="1200" dirty="0" err="1">
                <a:solidFill>
                  <a:schemeClr val="tx1"/>
                </a:solidFill>
                <a:effectLst/>
                <a:latin typeface="+mn-lt"/>
                <a:ea typeface="+mn-ea"/>
                <a:cs typeface="+mn-cs"/>
              </a:rPr>
              <a:t>Cummiskey</a:t>
            </a:r>
            <a:r>
              <a:rPr lang="en-US" sz="1200" kern="1200" dirty="0">
                <a:solidFill>
                  <a:schemeClr val="tx1"/>
                </a:solidFill>
                <a:effectLst/>
                <a:latin typeface="+mn-lt"/>
                <a:ea typeface="+mn-ea"/>
                <a:cs typeface="+mn-cs"/>
              </a:rPr>
              <a:t> J, Motta J: Chronic obstructive airflow disease</a:t>
            </a:r>
          </a:p>
          <a:p>
            <a:r>
              <a:rPr lang="en-US" sz="1200" kern="1200" dirty="0">
                <a:solidFill>
                  <a:schemeClr val="tx1"/>
                </a:solidFill>
                <a:effectLst/>
                <a:latin typeface="+mn-lt"/>
                <a:ea typeface="+mn-ea"/>
                <a:cs typeface="+mn-cs"/>
              </a:rPr>
              <a:t>and sleep studies. Am Rev Respir Dis 1980, 122:397–406.</a:t>
            </a:r>
          </a:p>
          <a:p>
            <a:r>
              <a:rPr lang="en-US" sz="1200" kern="1200" dirty="0">
                <a:solidFill>
                  <a:schemeClr val="tx1"/>
                </a:solidFill>
                <a:effectLst/>
                <a:latin typeface="+mn-lt"/>
                <a:ea typeface="+mn-ea"/>
                <a:cs typeface="+mn-cs"/>
              </a:rPr>
              <a:t>21. </a:t>
            </a:r>
            <a:r>
              <a:rPr lang="en-US" sz="1200" kern="1200" dirty="0" err="1">
                <a:solidFill>
                  <a:schemeClr val="tx1"/>
                </a:solidFill>
                <a:effectLst/>
                <a:latin typeface="+mn-lt"/>
                <a:ea typeface="+mn-ea"/>
                <a:cs typeface="+mn-cs"/>
              </a:rPr>
              <a:t>Chaouat</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Weitzenblum</a:t>
            </a:r>
            <a:r>
              <a:rPr lang="en-US" sz="1200" kern="1200" dirty="0">
                <a:solidFill>
                  <a:schemeClr val="tx1"/>
                </a:solidFill>
                <a:effectLst/>
                <a:latin typeface="+mn-lt"/>
                <a:ea typeface="+mn-ea"/>
                <a:cs typeface="+mn-cs"/>
              </a:rPr>
              <a:t> E, Krieger J, </a:t>
            </a:r>
            <a:r>
              <a:rPr lang="en-US" sz="1200" kern="1200" dirty="0" err="1">
                <a:solidFill>
                  <a:schemeClr val="tx1"/>
                </a:solidFill>
                <a:effectLst/>
                <a:latin typeface="+mn-lt"/>
                <a:ea typeface="+mn-ea"/>
                <a:cs typeface="+mn-cs"/>
              </a:rPr>
              <a:t>Ifoundza</a:t>
            </a:r>
            <a:r>
              <a:rPr lang="en-US" sz="1200" kern="1200" dirty="0">
                <a:solidFill>
                  <a:schemeClr val="tx1"/>
                </a:solidFill>
                <a:effectLst/>
                <a:latin typeface="+mn-lt"/>
                <a:ea typeface="+mn-ea"/>
                <a:cs typeface="+mn-cs"/>
              </a:rPr>
              <a:t> T, Oswald M, Kessler R:</a:t>
            </a:r>
          </a:p>
          <a:p>
            <a:r>
              <a:rPr lang="en-US" sz="1200" kern="1200" dirty="0">
                <a:solidFill>
                  <a:schemeClr val="tx1"/>
                </a:solidFill>
                <a:effectLst/>
                <a:latin typeface="+mn-lt"/>
                <a:ea typeface="+mn-ea"/>
                <a:cs typeface="+mn-cs"/>
              </a:rPr>
              <a:t>Association of chronic obstructive pulmonary disease and sleep apnea</a:t>
            </a:r>
          </a:p>
          <a:p>
            <a:r>
              <a:rPr lang="en-US" sz="1200" kern="1200" dirty="0">
                <a:solidFill>
                  <a:schemeClr val="tx1"/>
                </a:solidFill>
                <a:effectLst/>
                <a:latin typeface="+mn-lt"/>
                <a:ea typeface="+mn-ea"/>
                <a:cs typeface="+mn-cs"/>
              </a:rPr>
              <a:t>syndrome. Am Rev Respir Dis 1995, 151:82–86.</a:t>
            </a:r>
          </a:p>
          <a:p>
            <a:r>
              <a:rPr lang="en-US" sz="1200" kern="1200" dirty="0">
                <a:solidFill>
                  <a:schemeClr val="tx1"/>
                </a:solidFill>
                <a:effectLst/>
                <a:latin typeface="+mn-lt"/>
                <a:ea typeface="+mn-ea"/>
                <a:cs typeface="+mn-cs"/>
              </a:rPr>
              <a:t>22. Bradley TD, Rutherford A, Grossmann RF, Lue F, </a:t>
            </a:r>
            <a:r>
              <a:rPr lang="en-US" sz="1200" kern="1200" dirty="0" err="1">
                <a:solidFill>
                  <a:schemeClr val="tx1"/>
                </a:solidFill>
                <a:effectLst/>
                <a:latin typeface="+mn-lt"/>
                <a:ea typeface="+mn-ea"/>
                <a:cs typeface="+mn-cs"/>
              </a:rPr>
              <a:t>Zamel</a:t>
            </a:r>
            <a:r>
              <a:rPr lang="en-US" sz="1200" kern="1200" dirty="0">
                <a:solidFill>
                  <a:schemeClr val="tx1"/>
                </a:solidFill>
                <a:effectLst/>
                <a:latin typeface="+mn-lt"/>
                <a:ea typeface="+mn-ea"/>
                <a:cs typeface="+mn-cs"/>
              </a:rPr>
              <a:t> N, </a:t>
            </a:r>
            <a:r>
              <a:rPr lang="en-US" sz="1200" kern="1200" dirty="0" err="1">
                <a:solidFill>
                  <a:schemeClr val="tx1"/>
                </a:solidFill>
                <a:effectLst/>
                <a:latin typeface="+mn-lt"/>
                <a:ea typeface="+mn-ea"/>
                <a:cs typeface="+mn-cs"/>
              </a:rPr>
              <a:t>Moldosfsky</a:t>
            </a:r>
            <a:r>
              <a:rPr lang="en-US" sz="1200" kern="1200" dirty="0">
                <a:solidFill>
                  <a:schemeClr val="tx1"/>
                </a:solidFill>
                <a:effectLst/>
                <a:latin typeface="+mn-lt"/>
                <a:ea typeface="+mn-ea"/>
                <a:cs typeface="+mn-cs"/>
              </a:rPr>
              <a:t> H,</a:t>
            </a:r>
          </a:p>
          <a:p>
            <a:r>
              <a:rPr lang="en-US" sz="1200" kern="1200" dirty="0">
                <a:solidFill>
                  <a:schemeClr val="tx1"/>
                </a:solidFill>
                <a:effectLst/>
                <a:latin typeface="+mn-lt"/>
                <a:ea typeface="+mn-ea"/>
                <a:cs typeface="+mn-cs"/>
              </a:rPr>
              <a:t>Phillipson EA: Role of daytime hypoxemia in the pathogenesis of right</a:t>
            </a:r>
          </a:p>
          <a:p>
            <a:r>
              <a:rPr lang="en-US" sz="1200" kern="1200" dirty="0">
                <a:solidFill>
                  <a:schemeClr val="tx1"/>
                </a:solidFill>
                <a:effectLst/>
                <a:latin typeface="+mn-lt"/>
                <a:ea typeface="+mn-ea"/>
                <a:cs typeface="+mn-cs"/>
              </a:rPr>
              <a:t>heart failure in the obstructive sleep apnea syndrome. Am Rev Respir Dis</a:t>
            </a:r>
          </a:p>
          <a:p>
            <a:r>
              <a:rPr lang="en-US" sz="1200" kern="1200" dirty="0">
                <a:solidFill>
                  <a:schemeClr val="tx1"/>
                </a:solidFill>
                <a:effectLst/>
                <a:latin typeface="+mn-lt"/>
                <a:ea typeface="+mn-ea"/>
                <a:cs typeface="+mn-cs"/>
              </a:rPr>
              <a:t>1985, 131:835–839.</a:t>
            </a:r>
          </a:p>
          <a:p>
            <a:r>
              <a:rPr lang="en-US" sz="1200" kern="1200" dirty="0">
                <a:solidFill>
                  <a:schemeClr val="tx1"/>
                </a:solidFill>
                <a:effectLst/>
                <a:latin typeface="+mn-lt"/>
                <a:ea typeface="+mn-ea"/>
                <a:cs typeface="+mn-cs"/>
              </a:rPr>
              <a:t>23. Bradley TD, Rutherford A, Lue F, </a:t>
            </a:r>
            <a:r>
              <a:rPr lang="en-US" sz="1200" kern="1200" dirty="0" err="1">
                <a:solidFill>
                  <a:schemeClr val="tx1"/>
                </a:solidFill>
                <a:effectLst/>
                <a:latin typeface="+mn-lt"/>
                <a:ea typeface="+mn-ea"/>
                <a:cs typeface="+mn-cs"/>
              </a:rPr>
              <a:t>Moldofsky</a:t>
            </a:r>
            <a:r>
              <a:rPr lang="en-US" sz="1200" kern="1200" dirty="0">
                <a:solidFill>
                  <a:schemeClr val="tx1"/>
                </a:solidFill>
                <a:effectLst/>
                <a:latin typeface="+mn-lt"/>
                <a:ea typeface="+mn-ea"/>
                <a:cs typeface="+mn-cs"/>
              </a:rPr>
              <a:t> H, Grossmann RF, </a:t>
            </a:r>
            <a:r>
              <a:rPr lang="en-US" sz="1200" kern="1200" dirty="0" err="1">
                <a:solidFill>
                  <a:schemeClr val="tx1"/>
                </a:solidFill>
                <a:effectLst/>
                <a:latin typeface="+mn-lt"/>
                <a:ea typeface="+mn-ea"/>
                <a:cs typeface="+mn-cs"/>
              </a:rPr>
              <a:t>Zamel</a:t>
            </a:r>
            <a:r>
              <a:rPr lang="en-US" sz="1200" kern="1200" dirty="0">
                <a:solidFill>
                  <a:schemeClr val="tx1"/>
                </a:solidFill>
                <a:effectLst/>
                <a:latin typeface="+mn-lt"/>
                <a:ea typeface="+mn-ea"/>
                <a:cs typeface="+mn-cs"/>
              </a:rPr>
              <a:t> N,</a:t>
            </a:r>
          </a:p>
          <a:p>
            <a:r>
              <a:rPr lang="en-US" sz="1200" kern="1200" dirty="0">
                <a:solidFill>
                  <a:schemeClr val="tx1"/>
                </a:solidFill>
                <a:effectLst/>
                <a:latin typeface="+mn-lt"/>
                <a:ea typeface="+mn-ea"/>
                <a:cs typeface="+mn-cs"/>
              </a:rPr>
              <a:t>Phillipson EA: Role of diffuse airway obstruction in the hypercapnia of</a:t>
            </a:r>
          </a:p>
          <a:p>
            <a:r>
              <a:rPr lang="en-US" sz="1200" kern="1200" dirty="0">
                <a:solidFill>
                  <a:schemeClr val="tx1"/>
                </a:solidFill>
                <a:effectLst/>
                <a:latin typeface="+mn-lt"/>
                <a:ea typeface="+mn-ea"/>
                <a:cs typeface="+mn-cs"/>
              </a:rPr>
              <a:t>obstructive apnea. Am Rev Respir Dis 1986, 134:920–924.</a:t>
            </a:r>
          </a:p>
          <a:p>
            <a:r>
              <a:rPr lang="en-US" sz="1200" kern="1200" dirty="0">
                <a:solidFill>
                  <a:schemeClr val="tx1"/>
                </a:solidFill>
                <a:effectLst/>
                <a:latin typeface="+mn-lt"/>
                <a:ea typeface="+mn-ea"/>
                <a:cs typeface="+mn-cs"/>
              </a:rPr>
              <a:t>24. Sanders MH, Newman AB, Haggerty CL, Redline S, </a:t>
            </a:r>
            <a:r>
              <a:rPr lang="en-US" sz="1200" kern="1200" dirty="0" err="1">
                <a:solidFill>
                  <a:schemeClr val="tx1"/>
                </a:solidFill>
                <a:effectLst/>
                <a:latin typeface="+mn-lt"/>
                <a:ea typeface="+mn-ea"/>
                <a:cs typeface="+mn-cs"/>
              </a:rPr>
              <a:t>Lebowitz</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Samet</a:t>
            </a:r>
            <a:r>
              <a:rPr lang="en-US" sz="1200" kern="1200" dirty="0">
                <a:solidFill>
                  <a:schemeClr val="tx1"/>
                </a:solidFill>
                <a:effectLst/>
                <a:latin typeface="+mn-lt"/>
                <a:ea typeface="+mn-ea"/>
                <a:cs typeface="+mn-cs"/>
              </a:rPr>
              <a:t> J,</a:t>
            </a:r>
          </a:p>
          <a:p>
            <a:r>
              <a:rPr lang="en-US" sz="1200" kern="1200" dirty="0">
                <a:solidFill>
                  <a:schemeClr val="tx1"/>
                </a:solidFill>
                <a:effectLst/>
                <a:latin typeface="+mn-lt"/>
                <a:ea typeface="+mn-ea"/>
                <a:cs typeface="+mn-cs"/>
              </a:rPr>
              <a:t>O'Connor GT, Punjabi NM, Shahar E: Sleep heart health study: sleep and</a:t>
            </a:r>
          </a:p>
          <a:p>
            <a:r>
              <a:rPr lang="en-US" sz="1200" kern="1200" dirty="0">
                <a:solidFill>
                  <a:schemeClr val="tx1"/>
                </a:solidFill>
                <a:effectLst/>
                <a:latin typeface="+mn-lt"/>
                <a:ea typeface="+mn-ea"/>
                <a:cs typeface="+mn-cs"/>
              </a:rPr>
              <a:t>sleep-disordered breathing in adults with predominantly mild obstructive</a:t>
            </a:r>
          </a:p>
          <a:p>
            <a:r>
              <a:rPr lang="en-US" sz="1200" kern="1200" dirty="0">
                <a:solidFill>
                  <a:schemeClr val="tx1"/>
                </a:solidFill>
                <a:effectLst/>
                <a:latin typeface="+mn-lt"/>
                <a:ea typeface="+mn-ea"/>
                <a:cs typeface="+mn-cs"/>
              </a:rPr>
              <a:t>airway disease. Am J Respir Crit Care Med 2003, 167:7–14.</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96. </a:t>
            </a:r>
            <a:r>
              <a:rPr lang="en-US" sz="1200" kern="1200" dirty="0" err="1">
                <a:solidFill>
                  <a:schemeClr val="tx1"/>
                </a:solidFill>
                <a:effectLst/>
                <a:latin typeface="+mn-lt"/>
                <a:ea typeface="+mn-ea"/>
                <a:cs typeface="+mn-cs"/>
              </a:rPr>
              <a:t>Nowbar</a:t>
            </a:r>
            <a:r>
              <a:rPr lang="en-US" sz="1200" kern="1200" dirty="0">
                <a:solidFill>
                  <a:schemeClr val="tx1"/>
                </a:solidFill>
                <a:effectLst/>
                <a:latin typeface="+mn-lt"/>
                <a:ea typeface="+mn-ea"/>
                <a:cs typeface="+mn-cs"/>
              </a:rPr>
              <a:t> S, Burkart KM, Gonzales R, </a:t>
            </a:r>
            <a:r>
              <a:rPr lang="en-US" sz="1200" kern="1200" dirty="0" err="1">
                <a:solidFill>
                  <a:schemeClr val="tx1"/>
                </a:solidFill>
                <a:effectLst/>
                <a:latin typeface="+mn-lt"/>
                <a:ea typeface="+mn-ea"/>
                <a:cs typeface="+mn-cs"/>
              </a:rPr>
              <a:t>Fedorowicz</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Gozansky</a:t>
            </a:r>
            <a:r>
              <a:rPr lang="en-US" sz="1200" kern="1200" dirty="0">
                <a:solidFill>
                  <a:schemeClr val="tx1"/>
                </a:solidFill>
                <a:effectLst/>
                <a:latin typeface="+mn-lt"/>
                <a:ea typeface="+mn-ea"/>
                <a:cs typeface="+mn-cs"/>
              </a:rPr>
              <a:t> WS,</a:t>
            </a:r>
          </a:p>
          <a:p>
            <a:r>
              <a:rPr lang="en-US" sz="1200" kern="1200" dirty="0" err="1">
                <a:solidFill>
                  <a:schemeClr val="tx1"/>
                </a:solidFill>
                <a:effectLst/>
                <a:latin typeface="+mn-lt"/>
                <a:ea typeface="+mn-ea"/>
                <a:cs typeface="+mn-cs"/>
              </a:rPr>
              <a:t>Gaudio</a:t>
            </a:r>
            <a:r>
              <a:rPr lang="en-US" sz="1200" kern="1200" dirty="0">
                <a:solidFill>
                  <a:schemeClr val="tx1"/>
                </a:solidFill>
                <a:effectLst/>
                <a:latin typeface="+mn-lt"/>
                <a:ea typeface="+mn-ea"/>
                <a:cs typeface="+mn-cs"/>
              </a:rPr>
              <a:t> JC, Taylor MR, </a:t>
            </a:r>
            <a:r>
              <a:rPr lang="en-US" sz="1200" kern="1200" dirty="0" err="1">
                <a:solidFill>
                  <a:schemeClr val="tx1"/>
                </a:solidFill>
                <a:effectLst/>
                <a:latin typeface="+mn-lt"/>
                <a:ea typeface="+mn-ea"/>
                <a:cs typeface="+mn-cs"/>
              </a:rPr>
              <a:t>Zwillich</a:t>
            </a:r>
            <a:r>
              <a:rPr lang="en-US" sz="1200" kern="1200" dirty="0">
                <a:solidFill>
                  <a:schemeClr val="tx1"/>
                </a:solidFill>
                <a:effectLst/>
                <a:latin typeface="+mn-lt"/>
                <a:ea typeface="+mn-ea"/>
                <a:cs typeface="+mn-cs"/>
              </a:rPr>
              <a:t> CW: Obesity-associated hypoventilation</a:t>
            </a:r>
          </a:p>
          <a:p>
            <a:r>
              <a:rPr lang="en-US" sz="1200" kern="1200" dirty="0">
                <a:solidFill>
                  <a:schemeClr val="tx1"/>
                </a:solidFill>
                <a:effectLst/>
                <a:latin typeface="+mn-lt"/>
                <a:ea typeface="+mn-ea"/>
                <a:cs typeface="+mn-cs"/>
              </a:rPr>
              <a:t>in hospitalized patients: prevalence, effects, and outcome. Am J Med</a:t>
            </a:r>
          </a:p>
          <a:p>
            <a:r>
              <a:rPr lang="en-US" sz="1200" kern="1200" dirty="0">
                <a:solidFill>
                  <a:schemeClr val="tx1"/>
                </a:solidFill>
                <a:effectLst/>
                <a:latin typeface="+mn-lt"/>
                <a:ea typeface="+mn-ea"/>
                <a:cs typeface="+mn-cs"/>
              </a:rPr>
              <a:t>2004, 116:1–7.</a:t>
            </a:r>
          </a:p>
          <a:p>
            <a:r>
              <a:rPr lang="en-US" sz="1200" kern="1200" dirty="0">
                <a:solidFill>
                  <a:schemeClr val="tx1"/>
                </a:solidFill>
                <a:effectLst/>
                <a:latin typeface="+mn-lt"/>
                <a:ea typeface="+mn-ea"/>
                <a:cs typeface="+mn-cs"/>
              </a:rPr>
              <a:t>97. Kaw R, Hernandez AV, Walker E, </a:t>
            </a:r>
            <a:r>
              <a:rPr lang="en-US" sz="1200" kern="1200" dirty="0" err="1">
                <a:solidFill>
                  <a:schemeClr val="tx1"/>
                </a:solidFill>
                <a:effectLst/>
                <a:latin typeface="+mn-lt"/>
                <a:ea typeface="+mn-ea"/>
                <a:cs typeface="+mn-cs"/>
              </a:rPr>
              <a:t>Aboussouan</a:t>
            </a:r>
            <a:r>
              <a:rPr lang="en-US" sz="1200" kern="1200" dirty="0">
                <a:solidFill>
                  <a:schemeClr val="tx1"/>
                </a:solidFill>
                <a:effectLst/>
                <a:latin typeface="+mn-lt"/>
                <a:ea typeface="+mn-ea"/>
                <a:cs typeface="+mn-cs"/>
              </a:rPr>
              <a:t> L, </a:t>
            </a:r>
            <a:r>
              <a:rPr lang="en-US" sz="1200" kern="1200" dirty="0" err="1">
                <a:solidFill>
                  <a:schemeClr val="tx1"/>
                </a:solidFill>
                <a:effectLst/>
                <a:latin typeface="+mn-lt"/>
                <a:ea typeface="+mn-ea"/>
                <a:cs typeface="+mn-cs"/>
              </a:rPr>
              <a:t>Mokhlesi</a:t>
            </a:r>
            <a:r>
              <a:rPr lang="en-US" sz="1200" kern="1200" dirty="0">
                <a:solidFill>
                  <a:schemeClr val="tx1"/>
                </a:solidFill>
                <a:effectLst/>
                <a:latin typeface="+mn-lt"/>
                <a:ea typeface="+mn-ea"/>
                <a:cs typeface="+mn-cs"/>
              </a:rPr>
              <a:t> B: Determinants</a:t>
            </a:r>
          </a:p>
          <a:p>
            <a:r>
              <a:rPr lang="en-US" sz="1200" kern="1200" dirty="0">
                <a:solidFill>
                  <a:schemeClr val="tx1"/>
                </a:solidFill>
                <a:effectLst/>
                <a:latin typeface="+mn-lt"/>
                <a:ea typeface="+mn-ea"/>
                <a:cs typeface="+mn-cs"/>
              </a:rPr>
              <a:t>of hypercapnia in obese patients with obstructive sleep apnea: a</a:t>
            </a:r>
          </a:p>
          <a:p>
            <a:r>
              <a:rPr lang="en-US" sz="1200" kern="1200" dirty="0">
                <a:solidFill>
                  <a:schemeClr val="tx1"/>
                </a:solidFill>
                <a:effectLst/>
                <a:latin typeface="+mn-lt"/>
                <a:ea typeface="+mn-ea"/>
                <a:cs typeface="+mn-cs"/>
              </a:rPr>
              <a:t>systematic review and </a:t>
            </a:r>
            <a:r>
              <a:rPr lang="en-US" sz="1200" kern="1200" dirty="0" err="1">
                <a:solidFill>
                  <a:schemeClr val="tx1"/>
                </a:solidFill>
                <a:effectLst/>
                <a:latin typeface="+mn-lt"/>
                <a:ea typeface="+mn-ea"/>
                <a:cs typeface="+mn-cs"/>
              </a:rPr>
              <a:t>metaanalysis</a:t>
            </a:r>
            <a:r>
              <a:rPr lang="en-US" sz="1200" kern="1200" dirty="0">
                <a:solidFill>
                  <a:schemeClr val="tx1"/>
                </a:solidFill>
                <a:effectLst/>
                <a:latin typeface="+mn-lt"/>
                <a:ea typeface="+mn-ea"/>
                <a:cs typeface="+mn-cs"/>
              </a:rPr>
              <a:t> of cohort studies. Chest 2009,</a:t>
            </a:r>
          </a:p>
          <a:p>
            <a:r>
              <a:rPr lang="en-US" sz="1200" kern="1200" dirty="0">
                <a:solidFill>
                  <a:schemeClr val="tx1"/>
                </a:solidFill>
                <a:effectLst/>
                <a:latin typeface="+mn-lt"/>
                <a:ea typeface="+mn-ea"/>
                <a:cs typeface="+mn-cs"/>
              </a:rPr>
              <a:t>136:787–796.</a:t>
            </a:r>
          </a:p>
          <a:p>
            <a:r>
              <a:rPr lang="en-US" sz="1200" kern="1200" dirty="0">
                <a:solidFill>
                  <a:schemeClr val="tx1"/>
                </a:solidFill>
                <a:effectLst/>
                <a:latin typeface="+mn-lt"/>
                <a:ea typeface="+mn-ea"/>
                <a:cs typeface="+mn-cs"/>
              </a:rPr>
              <a:t>98. </a:t>
            </a:r>
            <a:r>
              <a:rPr lang="en-US" sz="1200" kern="1200" dirty="0" err="1">
                <a:solidFill>
                  <a:schemeClr val="tx1"/>
                </a:solidFill>
                <a:effectLst/>
                <a:latin typeface="+mn-lt"/>
                <a:ea typeface="+mn-ea"/>
                <a:cs typeface="+mn-cs"/>
              </a:rPr>
              <a:t>Mokhlesi</a:t>
            </a:r>
            <a:r>
              <a:rPr lang="en-US" sz="1200" kern="1200" dirty="0">
                <a:solidFill>
                  <a:schemeClr val="tx1"/>
                </a:solidFill>
                <a:effectLst/>
                <a:latin typeface="+mn-lt"/>
                <a:ea typeface="+mn-ea"/>
                <a:cs typeface="+mn-cs"/>
              </a:rPr>
              <a:t> B, </a:t>
            </a:r>
            <a:r>
              <a:rPr lang="en-US" sz="1200" kern="1200" dirty="0" err="1">
                <a:solidFill>
                  <a:schemeClr val="tx1"/>
                </a:solidFill>
                <a:effectLst/>
                <a:latin typeface="+mn-lt"/>
                <a:ea typeface="+mn-ea"/>
                <a:cs typeface="+mn-cs"/>
              </a:rPr>
              <a:t>Saager</a:t>
            </a:r>
            <a:r>
              <a:rPr lang="en-US" sz="1200" kern="1200" dirty="0">
                <a:solidFill>
                  <a:schemeClr val="tx1"/>
                </a:solidFill>
                <a:effectLst/>
                <a:latin typeface="+mn-lt"/>
                <a:ea typeface="+mn-ea"/>
                <a:cs typeface="+mn-cs"/>
              </a:rPr>
              <a:t> L, Kaw RQ: Should we routinely screen for hypercapnia</a:t>
            </a:r>
          </a:p>
          <a:p>
            <a:r>
              <a:rPr lang="en-US" sz="1200" kern="1200" dirty="0">
                <a:solidFill>
                  <a:schemeClr val="tx1"/>
                </a:solidFill>
                <a:effectLst/>
                <a:latin typeface="+mn-lt"/>
                <a:ea typeface="+mn-ea"/>
                <a:cs typeface="+mn-cs"/>
              </a:rPr>
              <a:t>in sleep apnea patients before elective noncardiac surgery? Cleve Clin J</a:t>
            </a:r>
          </a:p>
          <a:p>
            <a:r>
              <a:rPr lang="en-US" sz="1200" kern="1200" dirty="0">
                <a:solidFill>
                  <a:schemeClr val="tx1"/>
                </a:solidFill>
                <a:effectLst/>
                <a:latin typeface="+mn-lt"/>
                <a:ea typeface="+mn-ea"/>
                <a:cs typeface="+mn-cs"/>
              </a:rPr>
              <a:t>Med 2010, 77:60–61.</a:t>
            </a:r>
          </a:p>
          <a:p>
            <a:endParaRPr lang="en-US" sz="1200" kern="1200" dirty="0">
              <a:solidFill>
                <a:schemeClr val="tx1"/>
              </a:solidFill>
              <a:effectLst/>
              <a:latin typeface="+mn-lt"/>
              <a:ea typeface="+mn-ea"/>
              <a:cs typeface="+mn-cs"/>
            </a:endParaRPr>
          </a:p>
          <a:p>
            <a:endParaRPr lang="en-US" dirty="0"/>
          </a:p>
          <a:p>
            <a:endParaRPr lang="en-US" dirty="0"/>
          </a:p>
          <a:p>
            <a:r>
              <a:rPr lang="en-US" dirty="0"/>
              <a:t>16 </a:t>
            </a:r>
            <a:r>
              <a:rPr lang="en-US" sz="1200" kern="1200" dirty="0">
                <a:solidFill>
                  <a:schemeClr val="tx1"/>
                </a:solidFill>
                <a:effectLst/>
                <a:latin typeface="+mn-lt"/>
                <a:ea typeface="+mn-ea"/>
                <a:cs typeface="+mn-cs"/>
              </a:rPr>
              <a:t>16. Marin JM, Soriano JB, Carrizo SJ, </a:t>
            </a:r>
            <a:r>
              <a:rPr lang="en-US" sz="1200" kern="1200" dirty="0" err="1">
                <a:solidFill>
                  <a:schemeClr val="tx1"/>
                </a:solidFill>
                <a:effectLst/>
                <a:latin typeface="+mn-lt"/>
                <a:ea typeface="+mn-ea"/>
                <a:cs typeface="+mn-cs"/>
              </a:rPr>
              <a:t>Boldova</a:t>
            </a:r>
            <a:r>
              <a:rPr lang="en-US" sz="1200" kern="1200" dirty="0">
                <a:solidFill>
                  <a:schemeClr val="tx1"/>
                </a:solidFill>
                <a:effectLst/>
                <a:latin typeface="+mn-lt"/>
                <a:ea typeface="+mn-ea"/>
                <a:cs typeface="+mn-cs"/>
              </a:rPr>
              <a:t> A, Celli BR: Outcomes in patients</a:t>
            </a:r>
          </a:p>
          <a:p>
            <a:r>
              <a:rPr lang="en-US" sz="1200" kern="1200" dirty="0">
                <a:solidFill>
                  <a:schemeClr val="tx1"/>
                </a:solidFill>
                <a:effectLst/>
                <a:latin typeface="+mn-lt"/>
                <a:ea typeface="+mn-ea"/>
                <a:cs typeface="+mn-cs"/>
              </a:rPr>
              <a:t>with chronic obstructive pulmonary disease and obstructive sleep apnea:</a:t>
            </a:r>
          </a:p>
          <a:p>
            <a:r>
              <a:rPr lang="en-US" sz="1200" kern="1200" dirty="0">
                <a:solidFill>
                  <a:schemeClr val="tx1"/>
                </a:solidFill>
                <a:effectLst/>
                <a:latin typeface="+mn-lt"/>
                <a:ea typeface="+mn-ea"/>
                <a:cs typeface="+mn-cs"/>
              </a:rPr>
              <a:t>the overlap syndrome. Am J Respir Crit Care Med 2010, 182(3):325–331.</a:t>
            </a:r>
          </a:p>
          <a:p>
            <a:endParaRPr lang="en-US" dirty="0"/>
          </a:p>
          <a:p>
            <a:r>
              <a:rPr lang="en-US" sz="1200" kern="1200" dirty="0">
                <a:solidFill>
                  <a:schemeClr val="tx1"/>
                </a:solidFill>
                <a:effectLst/>
                <a:latin typeface="+mn-lt"/>
                <a:ea typeface="+mn-ea"/>
                <a:cs typeface="+mn-cs"/>
              </a:rPr>
              <a:t>88. de Llano Pérez LA, Golpe R, Ortiz </a:t>
            </a:r>
            <a:r>
              <a:rPr lang="en-US" sz="1200" kern="1200" dirty="0" err="1">
                <a:solidFill>
                  <a:schemeClr val="tx1"/>
                </a:solidFill>
                <a:effectLst/>
                <a:latin typeface="+mn-lt"/>
                <a:ea typeface="+mn-ea"/>
                <a:cs typeface="+mn-cs"/>
              </a:rPr>
              <a:t>Piquer</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Veres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Racamonde</a:t>
            </a:r>
            <a:r>
              <a:rPr lang="en-US" sz="1200" kern="1200" dirty="0">
                <a:solidFill>
                  <a:schemeClr val="tx1"/>
                </a:solidFill>
                <a:effectLst/>
                <a:latin typeface="+mn-lt"/>
                <a:ea typeface="+mn-ea"/>
                <a:cs typeface="+mn-cs"/>
              </a:rPr>
              <a:t> A, Vázquez</a:t>
            </a:r>
          </a:p>
          <a:p>
            <a:r>
              <a:rPr lang="en-US" sz="1200" kern="1200" dirty="0" err="1">
                <a:solidFill>
                  <a:schemeClr val="tx1"/>
                </a:solidFill>
                <a:effectLst/>
                <a:latin typeface="+mn-lt"/>
                <a:ea typeface="+mn-ea"/>
                <a:cs typeface="+mn-cs"/>
              </a:rPr>
              <a:t>Caruncho</a:t>
            </a:r>
            <a:r>
              <a:rPr lang="en-US" sz="1200" kern="1200" dirty="0">
                <a:solidFill>
                  <a:schemeClr val="tx1"/>
                </a:solidFill>
                <a:effectLst/>
                <a:latin typeface="+mn-lt"/>
                <a:ea typeface="+mn-ea"/>
                <a:cs typeface="+mn-cs"/>
              </a:rPr>
              <a:t> M, Caballero </a:t>
            </a:r>
            <a:r>
              <a:rPr lang="en-US" sz="1200" kern="1200" dirty="0" err="1">
                <a:solidFill>
                  <a:schemeClr val="tx1"/>
                </a:solidFill>
                <a:effectLst/>
                <a:latin typeface="+mn-lt"/>
                <a:ea typeface="+mn-ea"/>
                <a:cs typeface="+mn-cs"/>
              </a:rPr>
              <a:t>Muinelos</a:t>
            </a:r>
            <a:r>
              <a:rPr lang="en-US" sz="1200" kern="1200" dirty="0">
                <a:solidFill>
                  <a:schemeClr val="tx1"/>
                </a:solidFill>
                <a:effectLst/>
                <a:latin typeface="+mn-lt"/>
                <a:ea typeface="+mn-ea"/>
                <a:cs typeface="+mn-cs"/>
              </a:rPr>
              <a:t> O, Alvarez </a:t>
            </a:r>
            <a:r>
              <a:rPr lang="en-US" sz="1200" kern="1200" dirty="0" err="1">
                <a:solidFill>
                  <a:schemeClr val="tx1"/>
                </a:solidFill>
                <a:effectLst/>
                <a:latin typeface="+mn-lt"/>
                <a:ea typeface="+mn-ea"/>
                <a:cs typeface="+mn-cs"/>
              </a:rPr>
              <a:t>Carro</a:t>
            </a:r>
            <a:r>
              <a:rPr lang="en-US" sz="1200" kern="1200" dirty="0">
                <a:solidFill>
                  <a:schemeClr val="tx1"/>
                </a:solidFill>
                <a:effectLst/>
                <a:latin typeface="+mn-lt"/>
                <a:ea typeface="+mn-ea"/>
                <a:cs typeface="+mn-cs"/>
              </a:rPr>
              <a:t> C: Short-term and </a:t>
            </a:r>
            <a:r>
              <a:rPr lang="en-US" sz="1200" kern="1200" dirty="0" err="1">
                <a:solidFill>
                  <a:schemeClr val="tx1"/>
                </a:solidFill>
                <a:effectLst/>
                <a:latin typeface="+mn-lt"/>
                <a:ea typeface="+mn-ea"/>
                <a:cs typeface="+mn-cs"/>
              </a:rPr>
              <a:t>longterm</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effects of nasal intermittent positive pressure ventilation in patients</a:t>
            </a:r>
          </a:p>
          <a:p>
            <a:r>
              <a:rPr lang="en-US" sz="1200" kern="1200" dirty="0">
                <a:solidFill>
                  <a:schemeClr val="tx1"/>
                </a:solidFill>
                <a:effectLst/>
                <a:latin typeface="+mn-lt"/>
                <a:ea typeface="+mn-ea"/>
                <a:cs typeface="+mn-cs"/>
              </a:rPr>
              <a:t>with obesity-hypoventilation syndrome. Chest 2005, 128:587–594.</a:t>
            </a:r>
          </a:p>
          <a:p>
            <a:endParaRPr lang="en-US" dirty="0"/>
          </a:p>
          <a:p>
            <a:endParaRPr lang="en-US" dirty="0"/>
          </a:p>
          <a:p>
            <a:r>
              <a:rPr lang="en-US" sz="1200" kern="1200" dirty="0">
                <a:solidFill>
                  <a:schemeClr val="tx1"/>
                </a:solidFill>
                <a:effectLst/>
                <a:latin typeface="+mn-lt"/>
                <a:ea typeface="+mn-ea"/>
                <a:cs typeface="+mn-cs"/>
              </a:rPr>
              <a:t>15. Marin JM, Carrizo SJ, </a:t>
            </a:r>
            <a:r>
              <a:rPr lang="en-US" sz="1200" kern="1200" dirty="0" err="1">
                <a:solidFill>
                  <a:schemeClr val="tx1"/>
                </a:solidFill>
                <a:effectLst/>
                <a:latin typeface="+mn-lt"/>
                <a:ea typeface="+mn-ea"/>
                <a:cs typeface="+mn-cs"/>
              </a:rPr>
              <a:t>Vicneti</a:t>
            </a:r>
            <a:r>
              <a:rPr lang="en-US" sz="1200" kern="1200" dirty="0">
                <a:solidFill>
                  <a:schemeClr val="tx1"/>
                </a:solidFill>
                <a:effectLst/>
                <a:latin typeface="+mn-lt"/>
                <a:ea typeface="+mn-ea"/>
                <a:cs typeface="+mn-cs"/>
              </a:rPr>
              <a:t> E, </a:t>
            </a:r>
            <a:r>
              <a:rPr lang="en-US" sz="1200" kern="1200" dirty="0" err="1">
                <a:solidFill>
                  <a:schemeClr val="tx1"/>
                </a:solidFill>
                <a:effectLst/>
                <a:latin typeface="+mn-lt"/>
                <a:ea typeface="+mn-ea"/>
                <a:cs typeface="+mn-cs"/>
              </a:rPr>
              <a:t>Agusti</a:t>
            </a:r>
            <a:r>
              <a:rPr lang="en-US" sz="1200" kern="1200" dirty="0">
                <a:solidFill>
                  <a:schemeClr val="tx1"/>
                </a:solidFill>
                <a:effectLst/>
                <a:latin typeface="+mn-lt"/>
                <a:ea typeface="+mn-ea"/>
                <a:cs typeface="+mn-cs"/>
              </a:rPr>
              <a:t> AG: Long-term cardiovascular</a:t>
            </a:r>
          </a:p>
          <a:p>
            <a:r>
              <a:rPr lang="en-US" sz="1200" kern="1200" dirty="0">
                <a:solidFill>
                  <a:schemeClr val="tx1"/>
                </a:solidFill>
                <a:effectLst/>
                <a:latin typeface="+mn-lt"/>
                <a:ea typeface="+mn-ea"/>
                <a:cs typeface="+mn-cs"/>
              </a:rPr>
              <a:t>outcomes in men with obstructive sleep </a:t>
            </a:r>
            <a:r>
              <a:rPr lang="en-US" sz="1200" kern="1200" dirty="0" err="1">
                <a:solidFill>
                  <a:schemeClr val="tx1"/>
                </a:solidFill>
                <a:effectLst/>
                <a:latin typeface="+mn-lt"/>
                <a:ea typeface="+mn-ea"/>
                <a:cs typeface="+mn-cs"/>
              </a:rPr>
              <a:t>apnoea-hypopnoea</a:t>
            </a:r>
            <a:r>
              <a:rPr lang="en-US" sz="1200" kern="1200" dirty="0">
                <a:solidFill>
                  <a:schemeClr val="tx1"/>
                </a:solidFill>
                <a:effectLst/>
                <a:latin typeface="+mn-lt"/>
                <a:ea typeface="+mn-ea"/>
                <a:cs typeface="+mn-cs"/>
              </a:rPr>
              <a:t> with or</a:t>
            </a:r>
          </a:p>
          <a:p>
            <a:r>
              <a:rPr lang="en-US" sz="1200" kern="1200" dirty="0">
                <a:solidFill>
                  <a:schemeClr val="tx1"/>
                </a:solidFill>
                <a:effectLst/>
                <a:latin typeface="+mn-lt"/>
                <a:ea typeface="+mn-ea"/>
                <a:cs typeface="+mn-cs"/>
              </a:rPr>
              <a:t>without treatment with continuous positive airway pressure: an</a:t>
            </a:r>
          </a:p>
          <a:p>
            <a:r>
              <a:rPr lang="en-US" sz="1200" kern="1200" dirty="0">
                <a:solidFill>
                  <a:schemeClr val="tx1"/>
                </a:solidFill>
                <a:effectLst/>
                <a:latin typeface="+mn-lt"/>
                <a:ea typeface="+mn-ea"/>
                <a:cs typeface="+mn-cs"/>
              </a:rPr>
              <a:t>observational study. Lancet 2005, 365:1046–1053.</a:t>
            </a:r>
          </a:p>
          <a:p>
            <a:endParaRPr lang="en-US" dirty="0"/>
          </a:p>
          <a:p>
            <a:r>
              <a:rPr lang="en-US" sz="1200" kern="1200" dirty="0">
                <a:solidFill>
                  <a:schemeClr val="tx1"/>
                </a:solidFill>
                <a:effectLst/>
                <a:latin typeface="+mn-lt"/>
                <a:ea typeface="+mn-ea"/>
                <a:cs typeface="+mn-cs"/>
              </a:rPr>
              <a:t>184. Machado MC, Vollmer WM, </a:t>
            </a:r>
            <a:r>
              <a:rPr lang="en-US" sz="1200" kern="1200" dirty="0" err="1">
                <a:solidFill>
                  <a:schemeClr val="tx1"/>
                </a:solidFill>
                <a:effectLst/>
                <a:latin typeface="+mn-lt"/>
                <a:ea typeface="+mn-ea"/>
                <a:cs typeface="+mn-cs"/>
              </a:rPr>
              <a:t>Togeiro</a:t>
            </a:r>
            <a:r>
              <a:rPr lang="en-US" sz="1200" kern="1200" dirty="0">
                <a:solidFill>
                  <a:schemeClr val="tx1"/>
                </a:solidFill>
                <a:effectLst/>
                <a:latin typeface="+mn-lt"/>
                <a:ea typeface="+mn-ea"/>
                <a:cs typeface="+mn-cs"/>
              </a:rPr>
              <a:t> SM, </a:t>
            </a:r>
            <a:r>
              <a:rPr lang="en-US" sz="1200" kern="1200" dirty="0" err="1">
                <a:solidFill>
                  <a:schemeClr val="tx1"/>
                </a:solidFill>
                <a:effectLst/>
                <a:latin typeface="+mn-lt"/>
                <a:ea typeface="+mn-ea"/>
                <a:cs typeface="+mn-cs"/>
              </a:rPr>
              <a:t>Bilderback</a:t>
            </a:r>
            <a:r>
              <a:rPr lang="en-US" sz="1200" kern="1200" dirty="0">
                <a:solidFill>
                  <a:schemeClr val="tx1"/>
                </a:solidFill>
                <a:effectLst/>
                <a:latin typeface="+mn-lt"/>
                <a:ea typeface="+mn-ea"/>
                <a:cs typeface="+mn-cs"/>
              </a:rPr>
              <a:t> AL, Oliveira MV, </a:t>
            </a:r>
            <a:r>
              <a:rPr lang="en-US" sz="1200" kern="1200" dirty="0" err="1">
                <a:solidFill>
                  <a:schemeClr val="tx1"/>
                </a:solidFill>
                <a:effectLst/>
                <a:latin typeface="+mn-lt"/>
                <a:ea typeface="+mn-ea"/>
                <a:cs typeface="+mn-cs"/>
              </a:rPr>
              <a:t>Leitão</a:t>
            </a:r>
            <a:r>
              <a:rPr lang="en-US" sz="1200" kern="1200" dirty="0">
                <a:solidFill>
                  <a:schemeClr val="tx1"/>
                </a:solidFill>
                <a:effectLst/>
                <a:latin typeface="+mn-lt"/>
                <a:ea typeface="+mn-ea"/>
                <a:cs typeface="+mn-cs"/>
              </a:rPr>
              <a:t> FS,</a:t>
            </a:r>
          </a:p>
          <a:p>
            <a:r>
              <a:rPr lang="en-US" sz="1200" kern="1200" dirty="0" err="1">
                <a:solidFill>
                  <a:schemeClr val="tx1"/>
                </a:solidFill>
                <a:effectLst/>
                <a:latin typeface="+mn-lt"/>
                <a:ea typeface="+mn-ea"/>
                <a:cs typeface="+mn-cs"/>
              </a:rPr>
              <a:t>Queiroga</a:t>
            </a:r>
            <a:r>
              <a:rPr lang="en-US" sz="1200" kern="1200" dirty="0">
                <a:solidFill>
                  <a:schemeClr val="tx1"/>
                </a:solidFill>
                <a:effectLst/>
                <a:latin typeface="+mn-lt"/>
                <a:ea typeface="+mn-ea"/>
                <a:cs typeface="+mn-cs"/>
              </a:rPr>
              <a:t> F Jr, </a:t>
            </a:r>
            <a:r>
              <a:rPr lang="en-US" sz="1200" kern="1200" dirty="0" err="1">
                <a:solidFill>
                  <a:schemeClr val="tx1"/>
                </a:solidFill>
                <a:effectLst/>
                <a:latin typeface="+mn-lt"/>
                <a:ea typeface="+mn-ea"/>
                <a:cs typeface="+mn-cs"/>
              </a:rPr>
              <a:t>Lorenzi</a:t>
            </a:r>
            <a:r>
              <a:rPr lang="en-US" sz="1200" kern="1200" dirty="0">
                <a:solidFill>
                  <a:schemeClr val="tx1"/>
                </a:solidFill>
                <a:effectLst/>
                <a:latin typeface="+mn-lt"/>
                <a:ea typeface="+mn-ea"/>
                <a:cs typeface="+mn-cs"/>
              </a:rPr>
              <a:t>-Filho G, Krishnan JA: CPAP and survival in</a:t>
            </a:r>
          </a:p>
          <a:p>
            <a:r>
              <a:rPr lang="en-US" sz="1200" kern="1200" dirty="0">
                <a:solidFill>
                  <a:schemeClr val="tx1"/>
                </a:solidFill>
                <a:effectLst/>
                <a:latin typeface="+mn-lt"/>
                <a:ea typeface="+mn-ea"/>
                <a:cs typeface="+mn-cs"/>
              </a:rPr>
              <a:t>moderate-to-severe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syndrome and </a:t>
            </a:r>
            <a:r>
              <a:rPr lang="en-US" sz="1200" kern="1200" dirty="0" err="1">
                <a:solidFill>
                  <a:schemeClr val="tx1"/>
                </a:solidFill>
                <a:effectLst/>
                <a:latin typeface="+mn-lt"/>
                <a:ea typeface="+mn-ea"/>
                <a:cs typeface="+mn-cs"/>
              </a:rPr>
              <a:t>hypoxaemic</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COPD. Eur Respir J 2010, 35(1):132–137.</a:t>
            </a:r>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20</a:t>
            </a:fld>
            <a:endParaRPr lang="en-US"/>
          </a:p>
        </p:txBody>
      </p:sp>
    </p:spTree>
    <p:extLst>
      <p:ext uri="{BB962C8B-B14F-4D97-AF65-F5344CB8AC3E}">
        <p14:creationId xmlns:p14="http://schemas.microsoft.com/office/powerpoint/2010/main" val="7206395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combination of a cluster of comorbidities, including OSA and COPD, has been associated with a higher risk of death and early readmission after discharge for AHRF [</a:t>
            </a:r>
            <a:r>
              <a:rPr lang="en-US" sz="1200" b="0" i="0" u="sng" kern="1200" dirty="0">
                <a:solidFill>
                  <a:schemeClr val="tx1"/>
                </a:solidFill>
                <a:effectLst/>
                <a:latin typeface="+mn-lt"/>
                <a:ea typeface="+mn-ea"/>
                <a:cs typeface="+mn-cs"/>
                <a:hlinkClick r:id="rId3"/>
              </a:rPr>
              <a:t>7</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Adler D, Pepin JL, Dupuis-</a:t>
            </a:r>
            <a:r>
              <a:rPr lang="en-US" sz="1200" b="0" i="0" kern="1200" dirty="0" err="1">
                <a:solidFill>
                  <a:schemeClr val="tx1"/>
                </a:solidFill>
                <a:effectLst/>
                <a:latin typeface="+mn-lt"/>
                <a:ea typeface="+mn-ea"/>
                <a:cs typeface="+mn-cs"/>
              </a:rPr>
              <a:t>Lozeron</a:t>
            </a:r>
            <a:r>
              <a:rPr lang="en-US" sz="1200" b="0" i="0" kern="1200" dirty="0">
                <a:solidFill>
                  <a:schemeClr val="tx1"/>
                </a:solidFill>
                <a:effectLst/>
                <a:latin typeface="+mn-lt"/>
                <a:ea typeface="+mn-ea"/>
                <a:cs typeface="+mn-cs"/>
              </a:rPr>
              <a:t> E, </a:t>
            </a:r>
            <a:r>
              <a:rPr lang="en-US" sz="1200" b="0" i="0" kern="1200" dirty="0" err="1">
                <a:solidFill>
                  <a:schemeClr val="tx1"/>
                </a:solidFill>
                <a:effectLst/>
                <a:latin typeface="+mn-lt"/>
                <a:ea typeface="+mn-ea"/>
                <a:cs typeface="+mn-cs"/>
              </a:rPr>
              <a:t>Espa-Cervena</a:t>
            </a:r>
            <a:r>
              <a:rPr lang="en-US" sz="1200" b="0" i="0" kern="1200" dirty="0">
                <a:solidFill>
                  <a:schemeClr val="tx1"/>
                </a:solidFill>
                <a:effectLst/>
                <a:latin typeface="+mn-lt"/>
                <a:ea typeface="+mn-ea"/>
                <a:cs typeface="+mn-cs"/>
              </a:rPr>
              <a:t> K, </a:t>
            </a:r>
            <a:r>
              <a:rPr lang="en-US" sz="1200" b="0" i="0" kern="1200" dirty="0" err="1">
                <a:solidFill>
                  <a:schemeClr val="tx1"/>
                </a:solidFill>
                <a:effectLst/>
                <a:latin typeface="+mn-lt"/>
                <a:ea typeface="+mn-ea"/>
                <a:cs typeface="+mn-cs"/>
              </a:rPr>
              <a:t>Merlet</a:t>
            </a:r>
            <a:r>
              <a:rPr lang="en-US" sz="1200" b="0" i="0" kern="1200" dirty="0">
                <a:solidFill>
                  <a:schemeClr val="tx1"/>
                </a:solidFill>
                <a:effectLst/>
                <a:latin typeface="+mn-lt"/>
                <a:ea typeface="+mn-ea"/>
                <a:cs typeface="+mn-cs"/>
              </a:rPr>
              <a:t>-Violet R, Muller H, et al. Comorbidities and Subgroups of Patients Surviving Severe Acute Hypercapnic Respiratory Failure in the Intensive Care Unit. </a:t>
            </a:r>
            <a:r>
              <a:rPr lang="en-US" sz="1200" b="0" i="1" kern="1200" dirty="0">
                <a:solidFill>
                  <a:schemeClr val="tx1"/>
                </a:solidFill>
                <a:effectLst/>
                <a:latin typeface="+mn-lt"/>
                <a:ea typeface="+mn-ea"/>
                <a:cs typeface="+mn-cs"/>
              </a:rPr>
              <a:t>Am J Respir Crit Care Med</a:t>
            </a:r>
            <a:r>
              <a:rPr lang="en-US" sz="1200" b="0" i="0" kern="1200" dirty="0">
                <a:solidFill>
                  <a:schemeClr val="tx1"/>
                </a:solidFill>
                <a:effectLst/>
                <a:latin typeface="+mn-lt"/>
                <a:ea typeface="+mn-ea"/>
                <a:cs typeface="+mn-cs"/>
              </a:rPr>
              <a:t>. 2017;196(2):200–7. </a:t>
            </a:r>
            <a:r>
              <a:rPr lang="en-US" sz="1200" b="0" i="0" kern="1200" dirty="0" err="1">
                <a:solidFill>
                  <a:schemeClr val="tx1"/>
                </a:solidFill>
                <a:effectLst/>
                <a:latin typeface="+mn-lt"/>
                <a:ea typeface="+mn-ea"/>
                <a:cs typeface="+mn-cs"/>
              </a:rPr>
              <a:t>Epub</a:t>
            </a:r>
            <a:r>
              <a:rPr lang="en-US" sz="1200" b="0" i="0" kern="1200" dirty="0">
                <a:solidFill>
                  <a:schemeClr val="tx1"/>
                </a:solidFill>
                <a:effectLst/>
                <a:latin typeface="+mn-lt"/>
                <a:ea typeface="+mn-ea"/>
                <a:cs typeface="+mn-cs"/>
              </a:rPr>
              <a:t> 2016/12/16. 10.1164/rccm.201608-1666OC .</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“Upper airway inflammation consecutive to smoking, rostral fluid shift, upper airway muscle weakness and inhaled corticosteroids may promote OSA in COPD patients, while other factors may be protective, such as a low BMI and a diminished rapid-eye movement sleep stag”</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Following AHRF, we demonstrated that comorbidities are under-recognized and associated with poor outcome, despite patients being frequently hospitalized</a:t>
            </a:r>
            <a:r>
              <a:rPr lang="en-US" sz="1200" b="0" i="0" kern="1200" baseline="30000" dirty="0">
                <a:solidFill>
                  <a:schemeClr val="tx1"/>
                </a:solidFill>
                <a:effectLst/>
                <a:latin typeface="+mn-lt"/>
                <a:ea typeface="+mn-ea"/>
                <a:cs typeface="+mn-cs"/>
              </a:rPr>
              <a:t>15</a:t>
            </a:r>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4310B06A-FF50-C84D-B15B-8C0E0035A1F2}" type="slidenum">
              <a:rPr lang="en-US" smtClean="0"/>
              <a:t>23</a:t>
            </a:fld>
            <a:endParaRPr lang="en-US"/>
          </a:p>
        </p:txBody>
      </p:sp>
    </p:spTree>
    <p:extLst>
      <p:ext uri="{BB962C8B-B14F-4D97-AF65-F5344CB8AC3E}">
        <p14:creationId xmlns:p14="http://schemas.microsoft.com/office/powerpoint/2010/main" val="17484029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Are they diff? </a:t>
            </a:r>
            <a:r>
              <a:rPr lang="en-US" sz="1200" kern="1200" dirty="0">
                <a:solidFill>
                  <a:schemeClr val="tx1"/>
                </a:solidFill>
                <a:effectLst/>
                <a:latin typeface="+mn-lt"/>
                <a:ea typeface="+mn-ea"/>
                <a:cs typeface="+mn-cs"/>
              </a:rPr>
              <a:t>However, they are also quite distinct from each other in a sense that obesity is not always present in overlap syndrome, and chemical drive can be preserved, while OSA is not always present in obesity hypoventilation, and COPD is an exclusion criterion in the definition of OHS.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sz="1200" kern="1200" dirty="0">
                <a:solidFill>
                  <a:schemeClr val="tx1"/>
                </a:solidFill>
                <a:effectLst/>
                <a:latin typeface="+mn-lt"/>
                <a:ea typeface="+mn-ea"/>
                <a:cs typeface="+mn-cs"/>
              </a:rPr>
              <a:t>Meta-analysis on factors on predicting OSA in COPD</a:t>
            </a:r>
          </a:p>
          <a:p>
            <a:r>
              <a:rPr lang="en-US" sz="1200" kern="1200" dirty="0">
                <a:solidFill>
                  <a:schemeClr val="tx1"/>
                </a:solidFill>
                <a:effectLst/>
                <a:latin typeface="+mn-lt"/>
                <a:ea typeface="+mn-ea"/>
                <a:cs typeface="+mn-cs"/>
                <a:sym typeface="Wingdings" pitchFamily="2" charset="2"/>
              </a:rPr>
              <a:t></a:t>
            </a:r>
            <a:r>
              <a:rPr lang="en-US"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hlinkClick r:id="rId3" tooltip="Persistent link using digital object identifier"/>
              </a:rPr>
              <a:t>https://doi.org/10.1016/j.smrv.2016.10.004</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above citation: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kern="1200" dirty="0">
                <a:solidFill>
                  <a:schemeClr val="tx1"/>
                </a:solidFill>
                <a:effectLst/>
                <a:latin typeface="+mn-lt"/>
                <a:ea typeface="+mn-ea"/>
                <a:cs typeface="+mn-cs"/>
              </a:rPr>
              <a:t>Chronic daytime hypercapnia would emerge if both the acute ventilatory compensation for transient nocturnal hypercapnia is compromised, as well as the bicarbonate excretion, as might be seen under condition of hypoxia (</a:t>
            </a:r>
            <a:r>
              <a:rPr lang="en-US" sz="1200" kern="1200" dirty="0" err="1">
                <a:solidFill>
                  <a:schemeClr val="tx1"/>
                </a:solidFill>
                <a:effectLst/>
                <a:latin typeface="+mn-lt"/>
                <a:ea typeface="+mn-ea"/>
                <a:cs typeface="+mn-cs"/>
              </a:rPr>
              <a:t>f.i</a:t>
            </a:r>
            <a:r>
              <a:rPr lang="en-US" sz="1200" kern="1200" dirty="0">
                <a:solidFill>
                  <a:schemeClr val="tx1"/>
                </a:solidFill>
                <a:effectLst/>
                <a:latin typeface="+mn-lt"/>
                <a:ea typeface="+mn-ea"/>
                <a:cs typeface="+mn-cs"/>
              </a:rPr>
              <a:t>. chest infection), diuretic therapy, or heart failure [170,178]. This makes both patient categories more susceptible to acute ventilatory failure [126]. Despite this, the diagnosis of overlap syndrome and of OHS appears to be often overlooked, especially in a clinical setting when dealing with the other illnesses of these patients [189].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subjects with chronic hypercapnia, there is an increased blood bicarbonate concentration, which may inhibit the ventilatory response to CO2 and decreases mouth occlusion pressure response during wakefulness and sleep [50]. When normocapnic, overlap patients can however have a normal or even enhanced ventilatory response to CO2 [51]. This is in contrast to the data on decreased hypercapnic (HCVR) and hypoxic (HVR) ventilatory response in OHS, as compared to obese, non-hypercapnic subjects [52].</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Hypoxemia and hypercapnia are however less severe in patients with overlap than in patients with OHS [54].</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Effectively, daytime hypercapnia is more common in overlap syndrome as compared to simple OSA [23]. However, a correlation between hypercapnia and the frequency and duration of respiratory events during the night could not be observed [72,73].</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23 </a:t>
            </a:r>
            <a:r>
              <a:rPr lang="en-US" sz="1200" kern="1200" dirty="0">
                <a:solidFill>
                  <a:schemeClr val="tx1"/>
                </a:solidFill>
                <a:effectLst/>
                <a:latin typeface="+mn-lt"/>
                <a:ea typeface="+mn-ea"/>
                <a:cs typeface="+mn-cs"/>
              </a:rPr>
              <a:t>Bradley TD, Rutherford A, Lue F, </a:t>
            </a:r>
            <a:r>
              <a:rPr lang="en-US" sz="1200" kern="1200" dirty="0" err="1">
                <a:solidFill>
                  <a:schemeClr val="tx1"/>
                </a:solidFill>
                <a:effectLst/>
                <a:latin typeface="+mn-lt"/>
                <a:ea typeface="+mn-ea"/>
                <a:cs typeface="+mn-cs"/>
              </a:rPr>
              <a:t>Moldofsky</a:t>
            </a:r>
            <a:r>
              <a:rPr lang="en-US" sz="1200" kern="1200" dirty="0">
                <a:solidFill>
                  <a:schemeClr val="tx1"/>
                </a:solidFill>
                <a:effectLst/>
                <a:latin typeface="+mn-lt"/>
                <a:ea typeface="+mn-ea"/>
                <a:cs typeface="+mn-cs"/>
              </a:rPr>
              <a:t> H, Grossmann RF, </a:t>
            </a:r>
            <a:r>
              <a:rPr lang="en-US" sz="1200" kern="1200" dirty="0" err="1">
                <a:solidFill>
                  <a:schemeClr val="tx1"/>
                </a:solidFill>
                <a:effectLst/>
                <a:latin typeface="+mn-lt"/>
                <a:ea typeface="+mn-ea"/>
                <a:cs typeface="+mn-cs"/>
              </a:rPr>
              <a:t>Zamel</a:t>
            </a:r>
            <a:r>
              <a:rPr lang="en-US" sz="1200" kern="1200" dirty="0">
                <a:solidFill>
                  <a:schemeClr val="tx1"/>
                </a:solidFill>
                <a:effectLst/>
                <a:latin typeface="+mn-lt"/>
                <a:ea typeface="+mn-ea"/>
                <a:cs typeface="+mn-cs"/>
              </a:rPr>
              <a:t> N, Phillipson EA: Role of diffuse airway obstruction in the hypercapnia of obstructive apnea. Am Rev Respir Dis 1986, 134:920–924.</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50 </a:t>
            </a:r>
            <a:r>
              <a:rPr lang="en-US" sz="1200" kern="1200" dirty="0">
                <a:solidFill>
                  <a:schemeClr val="tx1"/>
                </a:solidFill>
                <a:effectLst/>
                <a:latin typeface="+mn-lt"/>
                <a:ea typeface="+mn-ea"/>
                <a:cs typeface="+mn-cs"/>
              </a:rPr>
              <a:t>Radwan L, </a:t>
            </a:r>
            <a:r>
              <a:rPr lang="en-US" sz="1200" kern="1200" dirty="0" err="1">
                <a:solidFill>
                  <a:schemeClr val="tx1"/>
                </a:solidFill>
                <a:effectLst/>
                <a:latin typeface="+mn-lt"/>
                <a:ea typeface="+mn-ea"/>
                <a:cs typeface="+mn-cs"/>
              </a:rPr>
              <a:t>Maszczyk</a:t>
            </a:r>
            <a:r>
              <a:rPr lang="en-US" sz="1200" kern="1200" dirty="0">
                <a:solidFill>
                  <a:schemeClr val="tx1"/>
                </a:solidFill>
                <a:effectLst/>
                <a:latin typeface="+mn-lt"/>
                <a:ea typeface="+mn-ea"/>
                <a:cs typeface="+mn-cs"/>
              </a:rPr>
              <a:t> Z, </a:t>
            </a:r>
            <a:r>
              <a:rPr lang="en-US" sz="1200" kern="1200" dirty="0" err="1">
                <a:solidFill>
                  <a:schemeClr val="tx1"/>
                </a:solidFill>
                <a:effectLst/>
                <a:latin typeface="+mn-lt"/>
                <a:ea typeface="+mn-ea"/>
                <a:cs typeface="+mn-cs"/>
              </a:rPr>
              <a:t>Koziorowski</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Koziej</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Cieslicki</a:t>
            </a:r>
            <a:r>
              <a:rPr lang="en-US" sz="1200" kern="1200" dirty="0">
                <a:solidFill>
                  <a:schemeClr val="tx1"/>
                </a:solidFill>
                <a:effectLst/>
                <a:latin typeface="+mn-lt"/>
                <a:ea typeface="+mn-ea"/>
                <a:cs typeface="+mn-cs"/>
              </a:rPr>
              <a:t> J, </a:t>
            </a:r>
            <a:r>
              <a:rPr lang="en-US" sz="1200" kern="1200" dirty="0" err="1">
                <a:solidFill>
                  <a:schemeClr val="tx1"/>
                </a:solidFill>
                <a:effectLst/>
                <a:latin typeface="+mn-lt"/>
                <a:ea typeface="+mn-ea"/>
                <a:cs typeface="+mn-cs"/>
              </a:rPr>
              <a:t>Sliwinski</a:t>
            </a:r>
            <a:r>
              <a:rPr lang="en-US" sz="1200" kern="1200" dirty="0">
                <a:solidFill>
                  <a:schemeClr val="tx1"/>
                </a:solidFill>
                <a:effectLst/>
                <a:latin typeface="+mn-lt"/>
                <a:ea typeface="+mn-ea"/>
                <a:cs typeface="+mn-cs"/>
              </a:rPr>
              <a:t> P, Zielinski J: Control of breathing in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and in patients with the overlap syndrome. Eur Respir J 1995, 8:542–545</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51 </a:t>
            </a:r>
            <a:r>
              <a:rPr lang="en-US" sz="1200" kern="1200" dirty="0" err="1">
                <a:solidFill>
                  <a:schemeClr val="tx1"/>
                </a:solidFill>
                <a:effectLst/>
                <a:latin typeface="+mn-lt"/>
                <a:ea typeface="+mn-ea"/>
                <a:cs typeface="+mn-cs"/>
              </a:rPr>
              <a:t>Verbraecken</a:t>
            </a:r>
            <a:r>
              <a:rPr lang="en-US" sz="1200" kern="1200" dirty="0">
                <a:solidFill>
                  <a:schemeClr val="tx1"/>
                </a:solidFill>
                <a:effectLst/>
                <a:latin typeface="+mn-lt"/>
                <a:ea typeface="+mn-ea"/>
                <a:cs typeface="+mn-cs"/>
              </a:rPr>
              <a:t> J, De Backer W, </a:t>
            </a:r>
            <a:r>
              <a:rPr lang="en-US" sz="1200" kern="1200" dirty="0" err="1">
                <a:solidFill>
                  <a:schemeClr val="tx1"/>
                </a:solidFill>
                <a:effectLst/>
                <a:latin typeface="+mn-lt"/>
                <a:ea typeface="+mn-ea"/>
                <a:cs typeface="+mn-cs"/>
              </a:rPr>
              <a:t>Willemen</a:t>
            </a:r>
            <a:r>
              <a:rPr lang="en-US" sz="1200" kern="1200" dirty="0">
                <a:solidFill>
                  <a:schemeClr val="tx1"/>
                </a:solidFill>
                <a:effectLst/>
                <a:latin typeface="+mn-lt"/>
                <a:ea typeface="+mn-ea"/>
                <a:cs typeface="+mn-cs"/>
              </a:rPr>
              <a:t> M, De Cock W, </a:t>
            </a:r>
            <a:r>
              <a:rPr lang="en-US" sz="1200" kern="1200" dirty="0" err="1">
                <a:solidFill>
                  <a:schemeClr val="tx1"/>
                </a:solidFill>
                <a:effectLst/>
                <a:latin typeface="+mn-lt"/>
                <a:ea typeface="+mn-ea"/>
                <a:cs typeface="+mn-cs"/>
              </a:rPr>
              <a:t>Wittesaele</a:t>
            </a:r>
            <a:r>
              <a:rPr lang="en-US" sz="1200" kern="1200" dirty="0">
                <a:solidFill>
                  <a:schemeClr val="tx1"/>
                </a:solidFill>
                <a:effectLst/>
                <a:latin typeface="+mn-lt"/>
                <a:ea typeface="+mn-ea"/>
                <a:cs typeface="+mn-cs"/>
              </a:rPr>
              <a:t> W, Van de </a:t>
            </a:r>
            <a:r>
              <a:rPr lang="en-US" sz="1200" kern="1200" dirty="0" err="1">
                <a:solidFill>
                  <a:schemeClr val="tx1"/>
                </a:solidFill>
                <a:effectLst/>
                <a:latin typeface="+mn-lt"/>
                <a:ea typeface="+mn-ea"/>
                <a:cs typeface="+mn-cs"/>
              </a:rPr>
              <a:t>Heyning</a:t>
            </a:r>
            <a:r>
              <a:rPr lang="en-US" sz="1200" kern="1200" dirty="0">
                <a:solidFill>
                  <a:schemeClr val="tx1"/>
                </a:solidFill>
                <a:effectLst/>
                <a:latin typeface="+mn-lt"/>
                <a:ea typeface="+mn-ea"/>
                <a:cs typeface="+mn-cs"/>
              </a:rPr>
              <a:t> P: Chronic CO2 drive in patients with obstructive sleep apnea and effect of CPAP. Respir </a:t>
            </a:r>
            <a:r>
              <a:rPr lang="en-US" sz="1200" kern="1200" dirty="0" err="1">
                <a:solidFill>
                  <a:schemeClr val="tx1"/>
                </a:solidFill>
                <a:effectLst/>
                <a:latin typeface="+mn-lt"/>
                <a:ea typeface="+mn-ea"/>
                <a:cs typeface="+mn-cs"/>
              </a:rPr>
              <a:t>Physiol</a:t>
            </a:r>
            <a:r>
              <a:rPr lang="en-US" sz="1200" kern="1200" dirty="0">
                <a:solidFill>
                  <a:schemeClr val="tx1"/>
                </a:solidFill>
                <a:effectLst/>
                <a:latin typeface="+mn-lt"/>
                <a:ea typeface="+mn-ea"/>
                <a:cs typeface="+mn-cs"/>
              </a:rPr>
              <a:t> 1995, 101:279–287.</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52 </a:t>
            </a:r>
            <a:r>
              <a:rPr lang="en-US" sz="1200" kern="1200" dirty="0" err="1">
                <a:solidFill>
                  <a:schemeClr val="tx1"/>
                </a:solidFill>
                <a:effectLst/>
                <a:latin typeface="+mn-lt"/>
                <a:ea typeface="+mn-ea"/>
                <a:cs typeface="+mn-cs"/>
              </a:rPr>
              <a:t>Zwillich</a:t>
            </a:r>
            <a:r>
              <a:rPr lang="en-US" sz="1200" kern="1200" dirty="0">
                <a:solidFill>
                  <a:schemeClr val="tx1"/>
                </a:solidFill>
                <a:effectLst/>
                <a:latin typeface="+mn-lt"/>
                <a:ea typeface="+mn-ea"/>
                <a:cs typeface="+mn-cs"/>
              </a:rPr>
              <a:t> CW, Sutton FD, Pierson DJ, </a:t>
            </a:r>
            <a:r>
              <a:rPr lang="en-US" sz="1200" kern="1200" dirty="0" err="1">
                <a:solidFill>
                  <a:schemeClr val="tx1"/>
                </a:solidFill>
                <a:effectLst/>
                <a:latin typeface="+mn-lt"/>
                <a:ea typeface="+mn-ea"/>
                <a:cs typeface="+mn-cs"/>
              </a:rPr>
              <a:t>Greagh</a:t>
            </a:r>
            <a:r>
              <a:rPr lang="en-US" sz="1200" kern="1200" dirty="0">
                <a:solidFill>
                  <a:schemeClr val="tx1"/>
                </a:solidFill>
                <a:effectLst/>
                <a:latin typeface="+mn-lt"/>
                <a:ea typeface="+mn-ea"/>
                <a:cs typeface="+mn-cs"/>
              </a:rPr>
              <a:t> EM, Weil JV: Decreased hypoxic ventilatory drive in the obesity hypoventilation syndrome. Am J Med 1975, 59:343–348.</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54 </a:t>
            </a:r>
            <a:r>
              <a:rPr lang="en-US" sz="1200" kern="1200" dirty="0">
                <a:solidFill>
                  <a:schemeClr val="tx1"/>
                </a:solidFill>
                <a:effectLst/>
                <a:latin typeface="+mn-lt"/>
                <a:ea typeface="+mn-ea"/>
                <a:cs typeface="+mn-cs"/>
              </a:rPr>
              <a:t>Kessler R, </a:t>
            </a:r>
            <a:r>
              <a:rPr lang="en-US" sz="1200" kern="1200" dirty="0" err="1">
                <a:solidFill>
                  <a:schemeClr val="tx1"/>
                </a:solidFill>
                <a:effectLst/>
                <a:latin typeface="+mn-lt"/>
                <a:ea typeface="+mn-ea"/>
                <a:cs typeface="+mn-cs"/>
              </a:rPr>
              <a:t>Chaouat</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Schinkewitch</a:t>
            </a:r>
            <a:r>
              <a:rPr lang="en-US" sz="1200" kern="1200" dirty="0">
                <a:solidFill>
                  <a:schemeClr val="tx1"/>
                </a:solidFill>
                <a:effectLst/>
                <a:latin typeface="+mn-lt"/>
                <a:ea typeface="+mn-ea"/>
                <a:cs typeface="+mn-cs"/>
              </a:rPr>
              <a:t> P, Faller M, </a:t>
            </a:r>
            <a:r>
              <a:rPr lang="en-US" sz="1200" kern="1200" dirty="0" err="1">
                <a:solidFill>
                  <a:schemeClr val="tx1"/>
                </a:solidFill>
                <a:effectLst/>
                <a:latin typeface="+mn-lt"/>
                <a:ea typeface="+mn-ea"/>
                <a:cs typeface="+mn-cs"/>
              </a:rPr>
              <a:t>Casel</a:t>
            </a:r>
            <a:r>
              <a:rPr lang="en-US" sz="1200" kern="1200" dirty="0">
                <a:solidFill>
                  <a:schemeClr val="tx1"/>
                </a:solidFill>
                <a:effectLst/>
                <a:latin typeface="+mn-lt"/>
                <a:ea typeface="+mn-ea"/>
                <a:cs typeface="+mn-cs"/>
              </a:rPr>
              <a:t> S, Krieger J, </a:t>
            </a:r>
            <a:r>
              <a:rPr lang="en-US" sz="1200" kern="1200" dirty="0" err="1">
                <a:solidFill>
                  <a:schemeClr val="tx1"/>
                </a:solidFill>
                <a:effectLst/>
                <a:latin typeface="+mn-lt"/>
                <a:ea typeface="+mn-ea"/>
                <a:cs typeface="+mn-cs"/>
              </a:rPr>
              <a:t>Weitzenblum</a:t>
            </a:r>
            <a:r>
              <a:rPr lang="en-US" sz="1200" kern="1200" dirty="0">
                <a:solidFill>
                  <a:schemeClr val="tx1"/>
                </a:solidFill>
                <a:effectLst/>
                <a:latin typeface="+mn-lt"/>
                <a:ea typeface="+mn-ea"/>
                <a:cs typeface="+mn-cs"/>
              </a:rPr>
              <a:t> E: The obesity-hypoventilation syndrome revisited: a prospective study of 34 consecutive cases. Chest 2001, 120:369–376</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72 </a:t>
            </a:r>
            <a:r>
              <a:rPr lang="en-US" sz="1200" kern="1200" dirty="0" err="1">
                <a:solidFill>
                  <a:schemeClr val="tx1"/>
                </a:solidFill>
                <a:effectLst/>
                <a:latin typeface="+mn-lt"/>
                <a:ea typeface="+mn-ea"/>
                <a:cs typeface="+mn-cs"/>
              </a:rPr>
              <a:t>Garay</a:t>
            </a:r>
            <a:r>
              <a:rPr lang="en-US" sz="1200" kern="1200" dirty="0">
                <a:solidFill>
                  <a:schemeClr val="tx1"/>
                </a:solidFill>
                <a:effectLst/>
                <a:latin typeface="+mn-lt"/>
                <a:ea typeface="+mn-ea"/>
                <a:cs typeface="+mn-cs"/>
              </a:rPr>
              <a:t> SM, Rapoport D, Sorkin B, Epstein H, Feinberg I, Goldring RM: Regulation of ventilation in the obstructive sleep apnea syndrome. Am Rev Respir Dis 1981, 124:451–457.</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73 </a:t>
            </a:r>
            <a:r>
              <a:rPr lang="en-US" sz="1200" kern="1200" dirty="0" err="1">
                <a:solidFill>
                  <a:schemeClr val="tx1"/>
                </a:solidFill>
                <a:effectLst/>
                <a:latin typeface="+mn-lt"/>
                <a:ea typeface="+mn-ea"/>
                <a:cs typeface="+mn-cs"/>
              </a:rPr>
              <a:t>Lopata</a:t>
            </a:r>
            <a:r>
              <a:rPr lang="en-US" sz="1200" kern="1200" dirty="0">
                <a:solidFill>
                  <a:schemeClr val="tx1"/>
                </a:solidFill>
                <a:effectLst/>
                <a:latin typeface="+mn-lt"/>
                <a:ea typeface="+mn-ea"/>
                <a:cs typeface="+mn-cs"/>
              </a:rPr>
              <a:t> M, </a:t>
            </a:r>
            <a:r>
              <a:rPr lang="en-US" sz="1200" kern="1200" dirty="0" err="1">
                <a:solidFill>
                  <a:schemeClr val="tx1"/>
                </a:solidFill>
                <a:effectLst/>
                <a:latin typeface="+mn-lt"/>
                <a:ea typeface="+mn-ea"/>
                <a:cs typeface="+mn-cs"/>
              </a:rPr>
              <a:t>Onal</a:t>
            </a:r>
            <a:r>
              <a:rPr lang="en-US" sz="1200" kern="1200" dirty="0">
                <a:solidFill>
                  <a:schemeClr val="tx1"/>
                </a:solidFill>
                <a:effectLst/>
                <a:latin typeface="+mn-lt"/>
                <a:ea typeface="+mn-ea"/>
                <a:cs typeface="+mn-cs"/>
              </a:rPr>
              <a:t> E: Mass loading, sleep apnea, and the pathogenesis of obesity hypoventilation. Am Rev Respir Dis 1982, 126:640–645.</a:t>
            </a:r>
          </a:p>
          <a:p>
            <a:endParaRPr lang="en-US" dirty="0"/>
          </a:p>
        </p:txBody>
      </p:sp>
      <p:sp>
        <p:nvSpPr>
          <p:cNvPr id="4" name="Slide Number Placeholder 3"/>
          <p:cNvSpPr>
            <a:spLocks noGrp="1"/>
          </p:cNvSpPr>
          <p:nvPr>
            <p:ph type="sldNum" sz="quarter" idx="5"/>
          </p:nvPr>
        </p:nvSpPr>
        <p:spPr/>
        <p:txBody>
          <a:bodyPr/>
          <a:lstStyle/>
          <a:p>
            <a:fld id="{6741A61A-74B6-D548-8F66-DDC3192B23D6}" type="slidenum">
              <a:rPr lang="en-US" smtClean="0"/>
              <a:t>24</a:t>
            </a:fld>
            <a:endParaRPr lang="en-US"/>
          </a:p>
        </p:txBody>
      </p:sp>
    </p:spTree>
    <p:extLst>
      <p:ext uri="{BB962C8B-B14F-4D97-AF65-F5344CB8AC3E}">
        <p14:creationId xmlns:p14="http://schemas.microsoft.com/office/powerpoint/2010/main" val="2531290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5</a:t>
            </a:fld>
            <a:endParaRPr lang="en-US"/>
          </a:p>
        </p:txBody>
      </p:sp>
    </p:spTree>
    <p:extLst>
      <p:ext uri="{BB962C8B-B14F-4D97-AF65-F5344CB8AC3E}">
        <p14:creationId xmlns:p14="http://schemas.microsoft.com/office/powerpoint/2010/main" val="2921441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Relation of sleep to overall </a:t>
            </a:r>
            <a:r>
              <a:rPr lang="en-US" dirty="0" err="1"/>
              <a:t>hypercapneic</a:t>
            </a:r>
            <a:r>
              <a:rPr lang="en-US" dirty="0"/>
              <a:t> failure: (https://</a:t>
            </a:r>
            <a:r>
              <a:rPr lang="en-US" dirty="0" err="1"/>
              <a:t>onlinelibrary.wiley.com</a:t>
            </a:r>
            <a:r>
              <a:rPr lang="en-US" dirty="0"/>
              <a:t>/</a:t>
            </a:r>
            <a:r>
              <a:rPr lang="en-US" dirty="0" err="1"/>
              <a:t>doi</a:t>
            </a:r>
            <a:r>
              <a:rPr lang="en-US" dirty="0"/>
              <a:t>/full/10.1111/resp.12376)</a:t>
            </a:r>
          </a:p>
          <a:p>
            <a:r>
              <a:rPr lang="en-US" dirty="0"/>
              <a:t> the main reason for the particular vulnerability to hypoventilation during sleep is that sleep is associated with diminished ventilatory drive, particularly during rapid eye movement (REM) sleep</a:t>
            </a:r>
          </a:p>
          <a:p>
            <a:endParaRPr lang="en-US" dirty="0"/>
          </a:p>
        </p:txBody>
      </p:sp>
      <p:sp>
        <p:nvSpPr>
          <p:cNvPr id="4" name="Slide Number Placeholder 3"/>
          <p:cNvSpPr>
            <a:spLocks noGrp="1"/>
          </p:cNvSpPr>
          <p:nvPr>
            <p:ph type="sldNum" sz="quarter" idx="5"/>
          </p:nvPr>
        </p:nvSpPr>
        <p:spPr/>
        <p:txBody>
          <a:bodyPr/>
          <a:lstStyle/>
          <a:p>
            <a:fld id="{6741A61A-74B6-D548-8F66-DDC3192B23D6}" type="slidenum">
              <a:rPr lang="en-US" smtClean="0"/>
              <a:t>6</a:t>
            </a:fld>
            <a:endParaRPr lang="en-US"/>
          </a:p>
        </p:txBody>
      </p:sp>
    </p:spTree>
    <p:extLst>
      <p:ext uri="{BB962C8B-B14F-4D97-AF65-F5344CB8AC3E}">
        <p14:creationId xmlns:p14="http://schemas.microsoft.com/office/powerpoint/2010/main" val="4149738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Hypothesis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Rothman KJ. Am J Epidemiol 1976; 104: 587-592.</a:t>
            </a:r>
          </a:p>
          <a:p>
            <a:endParaRPr lang="en-US" dirty="0"/>
          </a:p>
          <a:p>
            <a:r>
              <a:rPr lang="en-US" sz="1200" b="0" i="0" kern="1200" dirty="0">
                <a:solidFill>
                  <a:schemeClr val="tx1"/>
                </a:solidFill>
                <a:effectLst/>
                <a:latin typeface="+mn-lt"/>
                <a:ea typeface="+mn-ea"/>
                <a:cs typeface="+mn-cs"/>
              </a:rPr>
              <a:t> a </a:t>
            </a:r>
            <a:r>
              <a:rPr lang="en-US" sz="1200" b="0" i="1" kern="1200" dirty="0">
                <a:solidFill>
                  <a:schemeClr val="tx1"/>
                </a:solidFill>
                <a:effectLst/>
                <a:latin typeface="+mn-lt"/>
                <a:ea typeface="+mn-ea"/>
                <a:cs typeface="+mn-cs"/>
              </a:rPr>
              <a:t>sufficient cause</a:t>
            </a:r>
            <a:r>
              <a:rPr lang="en-US" sz="1200" b="0" i="0" kern="1200" dirty="0">
                <a:solidFill>
                  <a:schemeClr val="tx1"/>
                </a:solidFill>
                <a:effectLst/>
                <a:latin typeface="+mn-lt"/>
                <a:ea typeface="+mn-ea"/>
                <a:cs typeface="+mn-cs"/>
              </a:rPr>
              <a:t> as "...a complete causal mechanism" that "inevitably produces disease." Consequently, a "sufficient cause" is not a single factor, but a minimum set of factors and circumstances that, if present in a given individual, will produce the disease.</a:t>
            </a:r>
          </a:p>
          <a:p>
            <a:br>
              <a:rPr lang="en-US" dirty="0"/>
            </a:br>
            <a:endParaRPr lang="en-US" dirty="0"/>
          </a:p>
          <a:p>
            <a:endParaRPr lang="en-US" dirty="0"/>
          </a:p>
        </p:txBody>
      </p:sp>
      <p:sp>
        <p:nvSpPr>
          <p:cNvPr id="4" name="Slide Number Placeholder 3"/>
          <p:cNvSpPr>
            <a:spLocks noGrp="1"/>
          </p:cNvSpPr>
          <p:nvPr>
            <p:ph type="sldNum" sz="quarter" idx="5"/>
          </p:nvPr>
        </p:nvSpPr>
        <p:spPr/>
        <p:txBody>
          <a:bodyPr/>
          <a:lstStyle/>
          <a:p>
            <a:fld id="{7FEF6E43-8843-3C4A-AF2D-55B51A30D05D}" type="slidenum">
              <a:rPr lang="en-US" smtClean="0"/>
              <a:t>7</a:t>
            </a:fld>
            <a:endParaRPr lang="en-US"/>
          </a:p>
        </p:txBody>
      </p:sp>
    </p:spTree>
    <p:extLst>
      <p:ext uri="{BB962C8B-B14F-4D97-AF65-F5344CB8AC3E}">
        <p14:creationId xmlns:p14="http://schemas.microsoft.com/office/powerpoint/2010/main" val="1751715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Hypercapnic respiratory failure is uncommon and can be acute or chronic.</a:t>
            </a:r>
          </a:p>
          <a:p>
            <a:pPr lvl="1"/>
            <a:r>
              <a:rPr lang="en-US" dirty="0"/>
              <a:t>The symptoms are variable, and the diagnosis is frequently missed.</a:t>
            </a:r>
          </a:p>
          <a:p>
            <a:pPr lvl="1"/>
            <a:r>
              <a:rPr lang="en-US" dirty="0"/>
              <a:t>Each case of hypercapnic respiratory failure may have several necessary causes.</a:t>
            </a:r>
          </a:p>
          <a:p>
            <a:pPr lvl="2"/>
            <a:r>
              <a:rPr lang="en-US" dirty="0"/>
              <a:t>Prior research exclusively focused on sufficient causes</a:t>
            </a:r>
          </a:p>
          <a:p>
            <a:pPr lvl="2"/>
            <a:r>
              <a:rPr lang="en-US" dirty="0"/>
              <a:t>Perhaps effect modification? </a:t>
            </a:r>
          </a:p>
          <a:p>
            <a:pPr lvl="1"/>
            <a:r>
              <a:rPr lang="en-US" dirty="0"/>
              <a:t>Patients who develop hypercapnic respiratory failure have many comorbidities that may act as confounders</a:t>
            </a:r>
          </a:p>
          <a:p>
            <a:endParaRPr lang="en-US" dirty="0"/>
          </a:p>
        </p:txBody>
      </p:sp>
      <p:sp>
        <p:nvSpPr>
          <p:cNvPr id="4" name="Slide Number Placeholder 3"/>
          <p:cNvSpPr>
            <a:spLocks noGrp="1"/>
          </p:cNvSpPr>
          <p:nvPr>
            <p:ph type="sldNum" sz="quarter" idx="5"/>
          </p:nvPr>
        </p:nvSpPr>
        <p:spPr/>
        <p:txBody>
          <a:bodyPr/>
          <a:lstStyle/>
          <a:p>
            <a:fld id="{7FEF6E43-8843-3C4A-AF2D-55B51A30D05D}" type="slidenum">
              <a:rPr lang="en-US" smtClean="0"/>
              <a:t>8</a:t>
            </a:fld>
            <a:endParaRPr lang="en-US"/>
          </a:p>
        </p:txBody>
      </p:sp>
    </p:spTree>
    <p:extLst>
      <p:ext uri="{BB962C8B-B14F-4D97-AF65-F5344CB8AC3E}">
        <p14:creationId xmlns:p14="http://schemas.microsoft.com/office/powerpoint/2010/main" val="31481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“Perhaps the most important of these principles is self-evident from the model: A given disease can be caused by more than one causal mechanism, and every causal mechanism involves the joint action of a multitude of component causes”’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importance of multicausality is that most identified causes are neither necessary nor sufficient to produce disease. Nevertheless, a cause need not be either necessary or sufficient for its removal to result in disease</a:t>
            </a:r>
          </a:p>
          <a:p>
            <a:r>
              <a:rPr lang="en-US" sz="1200" kern="1200" dirty="0">
                <a:solidFill>
                  <a:schemeClr val="tx1"/>
                </a:solidFill>
                <a:effectLst/>
                <a:latin typeface="+mn-lt"/>
                <a:ea typeface="+mn-ea"/>
                <a:cs typeface="+mn-cs"/>
              </a:rPr>
              <a:t>prevention. If a component cause that is neither necessary nor sufficient is blocked, a substantial amount of disease may be prevented."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Rothman and Greenland</a:t>
            </a:r>
          </a:p>
          <a:p>
            <a:endParaRPr lang="en-US" dirty="0"/>
          </a:p>
        </p:txBody>
      </p:sp>
      <p:sp>
        <p:nvSpPr>
          <p:cNvPr id="4" name="Slide Number Placeholder 3"/>
          <p:cNvSpPr>
            <a:spLocks noGrp="1"/>
          </p:cNvSpPr>
          <p:nvPr>
            <p:ph type="sldNum" sz="quarter" idx="5"/>
          </p:nvPr>
        </p:nvSpPr>
        <p:spPr/>
        <p:txBody>
          <a:bodyPr/>
          <a:lstStyle/>
          <a:p>
            <a:fld id="{7FEF6E43-8843-3C4A-AF2D-55B51A30D05D}" type="slidenum">
              <a:rPr lang="en-US" smtClean="0"/>
              <a:t>9</a:t>
            </a:fld>
            <a:endParaRPr lang="en-US"/>
          </a:p>
        </p:txBody>
      </p:sp>
    </p:spTree>
    <p:extLst>
      <p:ext uri="{BB962C8B-B14F-4D97-AF65-F5344CB8AC3E}">
        <p14:creationId xmlns:p14="http://schemas.microsoft.com/office/powerpoint/2010/main" val="2100177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Rothman, K. J., &amp; Greenland, S. (2005). Causation and causal inference in epidemiology. </a:t>
            </a:r>
            <a:r>
              <a:rPr lang="en-US" sz="1200" i="1" dirty="0"/>
              <a:t>American journal of public health</a:t>
            </a:r>
            <a:r>
              <a:rPr lang="en-US" sz="1200" dirty="0"/>
              <a:t>, </a:t>
            </a:r>
            <a:r>
              <a:rPr lang="en-US" sz="1200" i="1" dirty="0"/>
              <a:t>95</a:t>
            </a:r>
            <a:r>
              <a:rPr lang="en-US" sz="1200" dirty="0"/>
              <a:t>(S1), S144-S150</a:t>
            </a:r>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10</a:t>
            </a:fld>
            <a:endParaRPr lang="en-US"/>
          </a:p>
        </p:txBody>
      </p:sp>
    </p:spTree>
    <p:extLst>
      <p:ext uri="{BB962C8B-B14F-4D97-AF65-F5344CB8AC3E}">
        <p14:creationId xmlns:p14="http://schemas.microsoft.com/office/powerpoint/2010/main" val="2352618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Cooper KR, Phillips BA. Effect of short-term sleep loss on breathing. </a:t>
            </a:r>
            <a:r>
              <a:rPr lang="en-US" i="1" dirty="0"/>
              <a:t>J. Appl. Physiol.</a:t>
            </a:r>
            <a:r>
              <a:rPr lang="en-US" dirty="0"/>
              <a:t> 1982; </a:t>
            </a:r>
            <a:r>
              <a:rPr lang="en-US" b="1" dirty="0"/>
              <a:t>53</a:t>
            </a:r>
            <a:r>
              <a:rPr lang="en-US" dirty="0"/>
              <a:t>: 855–8.</a:t>
            </a:r>
          </a:p>
          <a:p>
            <a:endParaRPr lang="en-US" dirty="0"/>
          </a:p>
          <a:p>
            <a:r>
              <a:rPr lang="en-US" dirty="0"/>
              <a:t>[ ] </a:t>
            </a:r>
            <a:r>
              <a:rPr lang="en-US" sz="1200" kern="1200" dirty="0" err="1">
                <a:solidFill>
                  <a:schemeClr val="tx1"/>
                </a:solidFill>
                <a:effectLst/>
                <a:latin typeface="+mn-lt"/>
                <a:ea typeface="+mn-ea"/>
                <a:cs typeface="+mn-cs"/>
              </a:rPr>
              <a:t>Skatrud</a:t>
            </a:r>
            <a:r>
              <a:rPr lang="en-US" sz="1200" kern="1200" dirty="0">
                <a:solidFill>
                  <a:schemeClr val="tx1"/>
                </a:solidFill>
                <a:effectLst/>
                <a:latin typeface="+mn-lt"/>
                <a:ea typeface="+mn-ea"/>
                <a:cs typeface="+mn-cs"/>
              </a:rPr>
              <a:t> JB, Dempsey JA, Bhansali P, Irvin C. Determinants of chronic carbon dioxide retention and its correction in humans. J Clin Invest 65: 813-821, 1980.</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Skatrud</a:t>
            </a:r>
            <a:r>
              <a:rPr lang="en-US" sz="1200" kern="1200" dirty="0">
                <a:solidFill>
                  <a:schemeClr val="tx1"/>
                </a:solidFill>
                <a:effectLst/>
                <a:latin typeface="+mn-lt"/>
                <a:ea typeface="+mn-ea"/>
                <a:cs typeface="+mn-cs"/>
              </a:rPr>
              <a:t> JB, Dempsey JA, </a:t>
            </a:r>
            <a:r>
              <a:rPr lang="en-US" sz="1200" kern="1200" dirty="0" err="1">
                <a:solidFill>
                  <a:schemeClr val="tx1"/>
                </a:solidFill>
                <a:effectLst/>
                <a:latin typeface="+mn-lt"/>
                <a:ea typeface="+mn-ea"/>
                <a:cs typeface="+mn-cs"/>
              </a:rPr>
              <a:t>Iber</a:t>
            </a:r>
            <a:r>
              <a:rPr lang="en-US" sz="1200" kern="1200" dirty="0">
                <a:solidFill>
                  <a:schemeClr val="tx1"/>
                </a:solidFill>
                <a:effectLst/>
                <a:latin typeface="+mn-lt"/>
                <a:ea typeface="+mn-ea"/>
                <a:cs typeface="+mn-cs"/>
              </a:rPr>
              <a:t> C, </a:t>
            </a:r>
            <a:r>
              <a:rPr lang="en-US" sz="1200" kern="1200" dirty="0" err="1">
                <a:solidFill>
                  <a:schemeClr val="tx1"/>
                </a:solidFill>
                <a:effectLst/>
                <a:latin typeface="+mn-lt"/>
                <a:ea typeface="+mn-ea"/>
                <a:cs typeface="+mn-cs"/>
              </a:rPr>
              <a:t>Berssenbrugge</a:t>
            </a:r>
            <a:r>
              <a:rPr lang="en-US" sz="1200" kern="1200" dirty="0">
                <a:solidFill>
                  <a:schemeClr val="tx1"/>
                </a:solidFill>
                <a:effectLst/>
                <a:latin typeface="+mn-lt"/>
                <a:ea typeface="+mn-ea"/>
                <a:cs typeface="+mn-cs"/>
              </a:rPr>
              <a:t> A. Correction of CO2 retention during sleep in patients with chronic obstructive pulmonary diseases. Am Rev Respir Dis 124: 260-268, 1981.</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particularly if associated with obesity and/or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(OSA) (‘overlap syndrome’).</a:t>
            </a:r>
            <a:r>
              <a:rPr lang="en-US" sz="1200" b="1" i="0" u="sng" kern="1200" dirty="0">
                <a:solidFill>
                  <a:schemeClr val="tx1"/>
                </a:solidFill>
                <a:effectLst/>
                <a:latin typeface="+mn-lt"/>
                <a:ea typeface="+mn-ea"/>
                <a:cs typeface="+mn-cs"/>
                <a:hlinkClick r:id="rId3"/>
              </a:rPr>
              <a:t>4</a:t>
            </a:r>
            <a:r>
              <a:rPr lang="en-US" sz="1200" b="0" i="0" kern="1200" dirty="0">
                <a:solidFill>
                  <a:schemeClr val="tx1"/>
                </a:solidFill>
                <a:effectLst/>
                <a:latin typeface="+mn-lt"/>
                <a:ea typeface="+mn-ea"/>
                <a:cs typeface="+mn-cs"/>
              </a:rPr>
              <a:t>, </a:t>
            </a:r>
            <a:r>
              <a:rPr lang="en-US" sz="1200" b="1" i="0" u="sng" kern="1200" dirty="0">
                <a:solidFill>
                  <a:schemeClr val="tx1"/>
                </a:solidFill>
                <a:effectLst/>
                <a:latin typeface="+mn-lt"/>
                <a:ea typeface="+mn-ea"/>
                <a:cs typeface="+mn-cs"/>
                <a:hlinkClick r:id="rId4"/>
              </a:rPr>
              <a:t>7</a:t>
            </a:r>
            <a:r>
              <a:rPr lang="en-US" sz="1200" b="0" i="0" kern="1200" dirty="0">
                <a:solidFill>
                  <a:schemeClr val="tx1"/>
                </a:solidFill>
                <a:effectLst/>
                <a:latin typeface="+mn-lt"/>
                <a:ea typeface="+mn-ea"/>
                <a:cs typeface="+mn-cs"/>
              </a:rPr>
              <a:t>, </a:t>
            </a:r>
            <a:r>
              <a:rPr lang="en-US" sz="1200" b="1" i="0" u="sng" kern="1200" dirty="0">
                <a:solidFill>
                  <a:schemeClr val="tx1"/>
                </a:solidFill>
                <a:effectLst/>
                <a:latin typeface="+mn-lt"/>
                <a:ea typeface="+mn-ea"/>
                <a:cs typeface="+mn-cs"/>
                <a:hlinkClick r:id="rId5"/>
              </a:rPr>
              <a:t>8</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11</a:t>
            </a:fld>
            <a:endParaRPr lang="en-US"/>
          </a:p>
        </p:txBody>
      </p:sp>
    </p:spTree>
    <p:extLst>
      <p:ext uri="{BB962C8B-B14F-4D97-AF65-F5344CB8AC3E}">
        <p14:creationId xmlns:p14="http://schemas.microsoft.com/office/powerpoint/2010/main" val="2710801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12</a:t>
            </a:fld>
            <a:endParaRPr lang="en-US"/>
          </a:p>
        </p:txBody>
      </p:sp>
    </p:spTree>
    <p:extLst>
      <p:ext uri="{BB962C8B-B14F-4D97-AF65-F5344CB8AC3E}">
        <p14:creationId xmlns:p14="http://schemas.microsoft.com/office/powerpoint/2010/main" val="1709627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5CB1-84DC-454F-AA2C-B2AF2263F7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BAA0DD-D63D-4943-B4FF-6ABAB0DBD2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FC23F8-3B66-1B4F-B90E-C48FC33F4580}"/>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E31C92B8-9712-D741-98BD-8F71417AE4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6CE38-D297-AF48-9BAF-2609336528B3}"/>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245373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A1542-CD85-9A43-8782-B8D7E8B33D3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D52C8A-9A15-534F-B224-B669267E5D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33F4D-F8B7-8744-B3BB-C06B1DF67D0A}"/>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22E13698-1BD9-054B-AEC7-62C620716D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E8B1D-429B-9A4C-AE47-88372E220914}"/>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1232730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E3FB6E-A587-E54F-B14E-B67DD5F9C8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B91F3D-FC76-A34A-8B8B-5EABEDF58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002B86-BC8D-9540-A909-0783A2FC30AC}"/>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3C4DE2AF-1A0C-9848-B37D-1F61506BBD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4FC7A0-0E0B-3148-820E-20B882C675D4}"/>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3606069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B898D-BB38-4E45-87B2-0C8A90898D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83D6EF-65C5-3047-9DE3-5661C36270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4982C-6BFE-9048-A741-99211C5754B5}"/>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6BAF230D-7F44-C34C-8720-961990521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E82A5-8319-3C43-AD01-767403A12A3E}"/>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414754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5F65D-247E-DE49-B13F-CBD87FCC0B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19BFB6-B2CA-424A-AB25-51BAD7B843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0AEE27-C7EE-614B-AE47-0FEC76A3CFEF}"/>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01165153-8B6E-B44D-B8F7-09DE8C2509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460B9-E3C5-C04E-98F0-6966F5872113}"/>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642351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075-8AB2-B242-ACBB-7335640B85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82680-032F-B04B-992F-B8964EC8C1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CE1AF5-797C-F74B-915A-4BCF9207F4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A4AC5D-A9AC-C745-8C49-55C894F02C2B}"/>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6" name="Footer Placeholder 5">
            <a:extLst>
              <a:ext uri="{FF2B5EF4-FFF2-40B4-BE49-F238E27FC236}">
                <a16:creationId xmlns:a16="http://schemas.microsoft.com/office/drawing/2014/main" id="{6164C7C7-16B6-0E46-ADBE-742FDC223A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EAF2B7-3216-A844-BC16-87651B0B507D}"/>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88940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291D1-6F16-2F4C-8368-82C973BFF4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79D03-8866-A04F-B88F-AAAB4255AB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8CDFA1-7C7C-3648-8A34-EF75EF4DBB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C6AA84-D539-A24B-A1ED-8653921E94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D319CC-B461-964B-BF1F-0BFE56C515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7A204E-8B27-0642-A033-FD36726DBFD4}"/>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8" name="Footer Placeholder 7">
            <a:extLst>
              <a:ext uri="{FF2B5EF4-FFF2-40B4-BE49-F238E27FC236}">
                <a16:creationId xmlns:a16="http://schemas.microsoft.com/office/drawing/2014/main" id="{375A0E3B-0CE6-BC44-AD56-F271ABF182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B00143-49D5-594C-814B-5A5529CBCDC0}"/>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362168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2EF4-85B7-B14C-94A3-A4D9EC2757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531EBE-9FD0-9047-B5A8-088EDC560581}"/>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4" name="Footer Placeholder 3">
            <a:extLst>
              <a:ext uri="{FF2B5EF4-FFF2-40B4-BE49-F238E27FC236}">
                <a16:creationId xmlns:a16="http://schemas.microsoft.com/office/drawing/2014/main" id="{A8BCB0D6-BAB2-7441-8142-1A5D51AAC2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BC3E26-4FDC-4D4D-B80E-2B207752EBA0}"/>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302907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DB8995-A5A7-6248-94B6-9C191550C292}"/>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3" name="Footer Placeholder 2">
            <a:extLst>
              <a:ext uri="{FF2B5EF4-FFF2-40B4-BE49-F238E27FC236}">
                <a16:creationId xmlns:a16="http://schemas.microsoft.com/office/drawing/2014/main" id="{EFAF4448-B959-AA42-B085-14480769E8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FA1B13-7295-FA44-8A2B-B7BD26D7CDE8}"/>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3653343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AA6F8-29C6-1742-BE4D-C4D7E252CC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D9E96-52B4-4F4F-8CB0-785F910C61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7325D1-C614-404A-8CE8-D87603F687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EB07C4-3A59-154F-9035-8C29426F6C34}"/>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6" name="Footer Placeholder 5">
            <a:extLst>
              <a:ext uri="{FF2B5EF4-FFF2-40B4-BE49-F238E27FC236}">
                <a16:creationId xmlns:a16="http://schemas.microsoft.com/office/drawing/2014/main" id="{1AEA1EE5-435F-4744-80A9-46FB1FA848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8F2050-E7FA-0241-9CBA-5DAF74601AFA}"/>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2395604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C2F1-E592-FD47-AF13-35AFEE6BAD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3F9017-66CD-8D48-8560-A89912C818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7405D-0AA2-AC4D-9322-88C5D5E79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39B85D-EE4C-2149-BAA1-8D20D36BD382}"/>
              </a:ext>
            </a:extLst>
          </p:cNvPr>
          <p:cNvSpPr>
            <a:spLocks noGrp="1"/>
          </p:cNvSpPr>
          <p:nvPr>
            <p:ph type="dt" sz="half" idx="10"/>
          </p:nvPr>
        </p:nvSpPr>
        <p:spPr/>
        <p:txBody>
          <a:bodyPr/>
          <a:lstStyle/>
          <a:p>
            <a:fld id="{6459143C-9E8D-FE4B-BD96-4D7BD5A77BCE}" type="datetimeFigureOut">
              <a:rPr lang="en-US" smtClean="0"/>
              <a:t>4/26/22</a:t>
            </a:fld>
            <a:endParaRPr lang="en-US"/>
          </a:p>
        </p:txBody>
      </p:sp>
      <p:sp>
        <p:nvSpPr>
          <p:cNvPr id="6" name="Footer Placeholder 5">
            <a:extLst>
              <a:ext uri="{FF2B5EF4-FFF2-40B4-BE49-F238E27FC236}">
                <a16:creationId xmlns:a16="http://schemas.microsoft.com/office/drawing/2014/main" id="{26EC19E9-00FF-964C-9AA1-B68AA3D5A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A98FE2-39F1-254C-A6E3-976FC836052F}"/>
              </a:ext>
            </a:extLst>
          </p:cNvPr>
          <p:cNvSpPr>
            <a:spLocks noGrp="1"/>
          </p:cNvSpPr>
          <p:nvPr>
            <p:ph type="sldNum" sz="quarter" idx="12"/>
          </p:nvPr>
        </p:nvSpPr>
        <p:spPr/>
        <p:txBody>
          <a:bodyPr/>
          <a:lstStyle/>
          <a:p>
            <a:fld id="{583AE6CF-6865-D44B-B1B5-6455A21ACCFF}" type="slidenum">
              <a:rPr lang="en-US" smtClean="0"/>
              <a:t>‹#›</a:t>
            </a:fld>
            <a:endParaRPr lang="en-US"/>
          </a:p>
        </p:txBody>
      </p:sp>
    </p:spTree>
    <p:extLst>
      <p:ext uri="{BB962C8B-B14F-4D97-AF65-F5344CB8AC3E}">
        <p14:creationId xmlns:p14="http://schemas.microsoft.com/office/powerpoint/2010/main" val="3448642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8AC451-C120-404D-9181-B2F70BADF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D019EB-8562-134E-AF0F-C72FD7010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87F090-20B6-4947-AD1D-8B46596F6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59143C-9E8D-FE4B-BD96-4D7BD5A77BCE}" type="datetimeFigureOut">
              <a:rPr lang="en-US" smtClean="0"/>
              <a:t>4/26/22</a:t>
            </a:fld>
            <a:endParaRPr lang="en-US"/>
          </a:p>
        </p:txBody>
      </p:sp>
      <p:sp>
        <p:nvSpPr>
          <p:cNvPr id="5" name="Footer Placeholder 4">
            <a:extLst>
              <a:ext uri="{FF2B5EF4-FFF2-40B4-BE49-F238E27FC236}">
                <a16:creationId xmlns:a16="http://schemas.microsoft.com/office/drawing/2014/main" id="{7E50E40A-CAAF-6148-9E28-EDCD5383EA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9DFA68D-57BD-F146-B507-6B1C74194E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AE6CF-6865-D44B-B1B5-6455A21ACCFF}" type="slidenum">
              <a:rPr lang="en-US" smtClean="0"/>
              <a:t>‹#›</a:t>
            </a:fld>
            <a:endParaRPr lang="en-US"/>
          </a:p>
        </p:txBody>
      </p:sp>
    </p:spTree>
    <p:extLst>
      <p:ext uri="{BB962C8B-B14F-4D97-AF65-F5344CB8AC3E}">
        <p14:creationId xmlns:p14="http://schemas.microsoft.com/office/powerpoint/2010/main" val="1709107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ncbi.nlm.nih.gov/pubmed/30359410"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rontiersin.org/articles/10.3389/fneur.2018.00896/full#B47"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frontiersin.org/articles/10.3389/fneur.2018.00896/full#B55"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06A51-B256-CC4A-9720-75ADC2C1FD81}"/>
              </a:ext>
            </a:extLst>
          </p:cNvPr>
          <p:cNvSpPr>
            <a:spLocks noGrp="1"/>
          </p:cNvSpPr>
          <p:nvPr>
            <p:ph type="ctrTitle"/>
          </p:nvPr>
        </p:nvSpPr>
        <p:spPr/>
        <p:txBody>
          <a:bodyPr>
            <a:normAutofit/>
          </a:bodyPr>
          <a:lstStyle/>
          <a:p>
            <a:r>
              <a:rPr lang="en-US" dirty="0"/>
              <a:t>OSA and Hypoventilation Literature Review</a:t>
            </a:r>
          </a:p>
        </p:txBody>
      </p:sp>
      <p:sp>
        <p:nvSpPr>
          <p:cNvPr id="3" name="Subtitle 2">
            <a:extLst>
              <a:ext uri="{FF2B5EF4-FFF2-40B4-BE49-F238E27FC236}">
                <a16:creationId xmlns:a16="http://schemas.microsoft.com/office/drawing/2014/main" id="{C9E5FC88-FB2A-614D-B80C-E377AB631DC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89299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947F8-5580-F641-96FD-771F42E2F34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8798CD-D3C8-F944-A5AF-24E3809E2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5442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CA302-ADCB-DA4F-BC84-EE6B490F6B26}"/>
              </a:ext>
            </a:extLst>
          </p:cNvPr>
          <p:cNvSpPr>
            <a:spLocks noGrp="1"/>
          </p:cNvSpPr>
          <p:nvPr>
            <p:ph type="title"/>
          </p:nvPr>
        </p:nvSpPr>
        <p:spPr/>
        <p:txBody>
          <a:bodyPr/>
          <a:lstStyle/>
          <a:p>
            <a:r>
              <a:rPr lang="en-US" dirty="0"/>
              <a:t>Untreated OSA and hypoventilation disorders: mechanisms of interaction</a:t>
            </a:r>
          </a:p>
        </p:txBody>
      </p:sp>
      <p:sp>
        <p:nvSpPr>
          <p:cNvPr id="3" name="Content Placeholder 2">
            <a:extLst>
              <a:ext uri="{FF2B5EF4-FFF2-40B4-BE49-F238E27FC236}">
                <a16:creationId xmlns:a16="http://schemas.microsoft.com/office/drawing/2014/main" id="{6E2E3152-5427-C44E-98A0-19F039F49BC5}"/>
              </a:ext>
            </a:extLst>
          </p:cNvPr>
          <p:cNvSpPr>
            <a:spLocks noGrp="1"/>
          </p:cNvSpPr>
          <p:nvPr>
            <p:ph idx="1"/>
          </p:nvPr>
        </p:nvSpPr>
        <p:spPr/>
        <p:txBody>
          <a:bodyPr/>
          <a:lstStyle/>
          <a:p>
            <a:r>
              <a:rPr lang="en-US" dirty="0"/>
              <a:t>Hypercapnic drive to breath decreased by narcotics and sleep. Decreased by sleep deprivation (Cooper KR, Phillips BA. Effect of short-term sleep loss on breathing. </a:t>
            </a:r>
            <a:r>
              <a:rPr lang="en-US" i="1" dirty="0"/>
              <a:t>J. Appl. Physiol.</a:t>
            </a:r>
            <a:r>
              <a:rPr lang="en-US" dirty="0"/>
              <a:t> 1982; </a:t>
            </a:r>
            <a:r>
              <a:rPr lang="en-US" b="1" dirty="0"/>
              <a:t>53</a:t>
            </a:r>
            <a:r>
              <a:rPr lang="en-US" dirty="0"/>
              <a:t>: 855–8.)</a:t>
            </a:r>
          </a:p>
          <a:p>
            <a:endParaRPr lang="en-US" dirty="0"/>
          </a:p>
        </p:txBody>
      </p:sp>
    </p:spTree>
    <p:extLst>
      <p:ext uri="{BB962C8B-B14F-4D97-AF65-F5344CB8AC3E}">
        <p14:creationId xmlns:p14="http://schemas.microsoft.com/office/powerpoint/2010/main" val="1432941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877B5-C3E6-3A40-98AE-6D84E11AA288}"/>
              </a:ext>
            </a:extLst>
          </p:cNvPr>
          <p:cNvSpPr>
            <a:spLocks noGrp="1"/>
          </p:cNvSpPr>
          <p:nvPr>
            <p:ph type="title"/>
          </p:nvPr>
        </p:nvSpPr>
        <p:spPr/>
        <p:txBody>
          <a:bodyPr/>
          <a:lstStyle/>
          <a:p>
            <a:r>
              <a:rPr lang="en-US" dirty="0"/>
              <a:t>OSA that is severe can lead to hypercapnia</a:t>
            </a:r>
          </a:p>
        </p:txBody>
      </p:sp>
      <p:sp>
        <p:nvSpPr>
          <p:cNvPr id="3" name="Content Placeholder 2">
            <a:extLst>
              <a:ext uri="{FF2B5EF4-FFF2-40B4-BE49-F238E27FC236}">
                <a16:creationId xmlns:a16="http://schemas.microsoft.com/office/drawing/2014/main" id="{E1879E7B-26D9-104D-9402-E9ED302553FD}"/>
              </a:ext>
            </a:extLst>
          </p:cNvPr>
          <p:cNvSpPr>
            <a:spLocks noGrp="1"/>
          </p:cNvSpPr>
          <p:nvPr>
            <p:ph idx="1"/>
          </p:nvPr>
        </p:nvSpPr>
        <p:spPr/>
        <p:txBody>
          <a:bodyPr>
            <a:normAutofit fontScale="92500" lnSpcReduction="10000"/>
          </a:bodyPr>
          <a:lstStyle/>
          <a:p>
            <a:r>
              <a:rPr lang="en-US" dirty="0"/>
              <a:t>During apneic events there is no ventilation. Thus, in order to maintain eucapnia, hyperventilation has to make up this deficit. If inter-event duration is &gt;3:1, accumulation can occur. If this goes on, the bicarbonate retention may lead to daytime hypercapnia</a:t>
            </a:r>
          </a:p>
          <a:p>
            <a:pPr lvl="1"/>
            <a:r>
              <a:rPr lang="en-US" dirty="0"/>
              <a:t>Berger KI, </a:t>
            </a:r>
            <a:r>
              <a:rPr lang="en-US" dirty="0" err="1"/>
              <a:t>Ayappa</a:t>
            </a:r>
            <a:r>
              <a:rPr lang="en-US" dirty="0"/>
              <a:t> I, Sorkin IB, Norman RG, Rapoport DM, Goldring RM. CO(2) homeostasis during periodic breathing in obstructive sleep apnea. </a:t>
            </a:r>
            <a:r>
              <a:rPr lang="en-US" i="1" dirty="0"/>
              <a:t>J. Appl. Physiol. (1985)</a:t>
            </a:r>
            <a:r>
              <a:rPr lang="en-US" dirty="0"/>
              <a:t> 2000; </a:t>
            </a:r>
            <a:r>
              <a:rPr lang="en-US" b="1" dirty="0"/>
              <a:t>88</a:t>
            </a:r>
            <a:r>
              <a:rPr lang="en-US" dirty="0"/>
              <a:t>: 257–264.</a:t>
            </a:r>
          </a:p>
          <a:p>
            <a:pPr lvl="1"/>
            <a:r>
              <a:rPr lang="en-US" dirty="0"/>
              <a:t>Norman RG, Goldring RM, </a:t>
            </a:r>
            <a:r>
              <a:rPr lang="en-US" dirty="0" err="1"/>
              <a:t>Clain</a:t>
            </a:r>
            <a:r>
              <a:rPr lang="en-US" dirty="0"/>
              <a:t> JM, Oppenheimer BW, Charney AN, Rapoport DM, Berger KI. Transition from acute to chronic hypercapnia in patients with periodic breathing: predictions from a computer model. </a:t>
            </a:r>
            <a:r>
              <a:rPr lang="en-US" i="1" dirty="0"/>
              <a:t>J. Appl. Physiol. (1985)</a:t>
            </a:r>
            <a:r>
              <a:rPr lang="en-US" dirty="0"/>
              <a:t> 2006; </a:t>
            </a:r>
            <a:r>
              <a:rPr lang="en-US" b="1" dirty="0"/>
              <a:t>100</a:t>
            </a:r>
            <a:r>
              <a:rPr lang="en-US" dirty="0"/>
              <a:t>: 1733–1741.</a:t>
            </a:r>
          </a:p>
          <a:p>
            <a:pPr lvl="1"/>
            <a:r>
              <a:rPr lang="en-US" dirty="0" err="1"/>
              <a:t>Ayappa</a:t>
            </a:r>
            <a:r>
              <a:rPr lang="en-US" dirty="0"/>
              <a:t> I, Berger KI, Norman RG, Oppenheimer BW, Rapoport DM, Goldring RM. Hypercapnia and ventilatory periodicity in obstructive sleep apnea syndrome. Am J Respir Crit Care Med. 2002;166(8):1112-1115</a:t>
            </a:r>
          </a:p>
        </p:txBody>
      </p:sp>
    </p:spTree>
    <p:extLst>
      <p:ext uri="{BB962C8B-B14F-4D97-AF65-F5344CB8AC3E}">
        <p14:creationId xmlns:p14="http://schemas.microsoft.com/office/powerpoint/2010/main" val="3565675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05305-2CC7-B64A-8397-6ADBDD88C684}"/>
              </a:ext>
            </a:extLst>
          </p:cNvPr>
          <p:cNvSpPr>
            <a:spLocks noGrp="1"/>
          </p:cNvSpPr>
          <p:nvPr>
            <p:ph type="title"/>
          </p:nvPr>
        </p:nvSpPr>
        <p:spPr>
          <a:xfrm>
            <a:off x="838200" y="764771"/>
            <a:ext cx="10515600" cy="925917"/>
          </a:xfrm>
        </p:spPr>
        <p:txBody>
          <a:bodyPr>
            <a:normAutofit fontScale="90000"/>
          </a:bodyPr>
          <a:lstStyle/>
          <a:p>
            <a:r>
              <a:rPr lang="en-US" dirty="0"/>
              <a:t>Contribution of Apneas – CO2 loading and unloading</a:t>
            </a:r>
          </a:p>
        </p:txBody>
      </p:sp>
      <p:pic>
        <p:nvPicPr>
          <p:cNvPr id="5122" name="Picture 2" descr="Fig. 2.">
            <a:extLst>
              <a:ext uri="{FF2B5EF4-FFF2-40B4-BE49-F238E27FC236}">
                <a16:creationId xmlns:a16="http://schemas.microsoft.com/office/drawing/2014/main" id="{74485C22-C5A9-B345-82C6-F3C346582B1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2170428"/>
            <a:ext cx="4953558" cy="3546748"/>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Fig. 7.">
            <a:extLst>
              <a:ext uri="{FF2B5EF4-FFF2-40B4-BE49-F238E27FC236}">
                <a16:creationId xmlns:a16="http://schemas.microsoft.com/office/drawing/2014/main" id="{F82757B5-5124-FE46-B888-A50D838373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7956" y="1930399"/>
            <a:ext cx="5175844" cy="4026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9326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BA799-A428-2944-8E4A-02D31DDA062D}"/>
              </a:ext>
            </a:extLst>
          </p:cNvPr>
          <p:cNvSpPr>
            <a:spLocks noGrp="1"/>
          </p:cNvSpPr>
          <p:nvPr>
            <p:ph type="title"/>
          </p:nvPr>
        </p:nvSpPr>
        <p:spPr/>
        <p:txBody>
          <a:bodyPr/>
          <a:lstStyle/>
          <a:p>
            <a:r>
              <a:rPr lang="en-US" dirty="0"/>
              <a:t>OHS pathophysiology</a:t>
            </a:r>
          </a:p>
        </p:txBody>
      </p:sp>
      <p:sp>
        <p:nvSpPr>
          <p:cNvPr id="3" name="Content Placeholder 2">
            <a:extLst>
              <a:ext uri="{FF2B5EF4-FFF2-40B4-BE49-F238E27FC236}">
                <a16:creationId xmlns:a16="http://schemas.microsoft.com/office/drawing/2014/main" id="{EED3CDFA-505F-904F-BA29-26AC6D7FF9F6}"/>
              </a:ext>
            </a:extLst>
          </p:cNvPr>
          <p:cNvSpPr>
            <a:spLocks noGrp="1"/>
          </p:cNvSpPr>
          <p:nvPr>
            <p:ph idx="1"/>
          </p:nvPr>
        </p:nvSpPr>
        <p:spPr/>
        <p:txBody>
          <a:bodyPr>
            <a:normAutofit fontScale="92500" lnSpcReduction="10000"/>
          </a:bodyPr>
          <a:lstStyle/>
          <a:p>
            <a:r>
              <a:rPr lang="en-US" dirty="0"/>
              <a:t>Complex and multifactorial: </a:t>
            </a:r>
          </a:p>
          <a:p>
            <a:pPr lvl="1"/>
            <a:r>
              <a:rPr lang="en-US" dirty="0"/>
              <a:t>Can’t breathe components (limited ability to increase ventilation) from external compression of the thorax, increased VO2 creation due to enlarged body size. </a:t>
            </a:r>
          </a:p>
          <a:p>
            <a:pPr lvl="2"/>
            <a:r>
              <a:rPr lang="en-US" dirty="0"/>
              <a:t>However, most patients with BMI &lt; 50 don’t have </a:t>
            </a:r>
            <a:r>
              <a:rPr lang="en-US" dirty="0" err="1"/>
              <a:t>spirometric</a:t>
            </a:r>
            <a:r>
              <a:rPr lang="en-US" dirty="0"/>
              <a:t> abnormalities; obese patients are often able to voluntarily decrease their PaCO2 to normal range by volitional hypoventilation. </a:t>
            </a:r>
          </a:p>
          <a:p>
            <a:pPr lvl="1"/>
            <a:r>
              <a:rPr lang="en-US" dirty="0"/>
              <a:t>Won’t breathe components</a:t>
            </a:r>
          </a:p>
          <a:p>
            <a:pPr lvl="2"/>
            <a:r>
              <a:rPr lang="en-US" dirty="0"/>
              <a:t>OHS differentiated from obese by decreased HCVR – though unclear if this is cause or effect</a:t>
            </a:r>
          </a:p>
          <a:p>
            <a:pPr lvl="2"/>
            <a:r>
              <a:rPr lang="en-US" dirty="0"/>
              <a:t>Role of Leptin here? </a:t>
            </a:r>
          </a:p>
          <a:p>
            <a:pPr lvl="2"/>
            <a:r>
              <a:rPr lang="en-US" dirty="0"/>
              <a:t>HCO3 retention in the day (</a:t>
            </a:r>
            <a:r>
              <a:rPr lang="en-US" dirty="0" err="1"/>
              <a:t>ie</a:t>
            </a:r>
            <a:r>
              <a:rPr lang="en-US" dirty="0"/>
              <a:t>. diuretics or renal dysfunction)</a:t>
            </a:r>
          </a:p>
          <a:p>
            <a:pPr lvl="2"/>
            <a:r>
              <a:rPr lang="en-US" dirty="0"/>
              <a:t>Mechanisms that explain why HCVR not fully explored; may relate to sensitization; inherent optimization for increased work of breathing</a:t>
            </a:r>
          </a:p>
          <a:p>
            <a:pPr lvl="1"/>
            <a:r>
              <a:rPr lang="en-US" dirty="0"/>
              <a:t>May be some variation of how much is attributable to severe OSA vs respiratory mechanic issues between different people diagnosed with OHS.</a:t>
            </a:r>
          </a:p>
        </p:txBody>
      </p:sp>
    </p:spTree>
    <p:extLst>
      <p:ext uri="{BB962C8B-B14F-4D97-AF65-F5344CB8AC3E}">
        <p14:creationId xmlns:p14="http://schemas.microsoft.com/office/powerpoint/2010/main" val="3627454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30B2-370A-324B-A46B-1C11339C8EC1}"/>
              </a:ext>
            </a:extLst>
          </p:cNvPr>
          <p:cNvSpPr>
            <a:spLocks noGrp="1"/>
          </p:cNvSpPr>
          <p:nvPr>
            <p:ph type="title"/>
          </p:nvPr>
        </p:nvSpPr>
        <p:spPr/>
        <p:txBody>
          <a:bodyPr>
            <a:normAutofit fontScale="90000"/>
          </a:bodyPr>
          <a:lstStyle/>
          <a:p>
            <a:r>
              <a:rPr lang="en-US" sz="2000" dirty="0" err="1"/>
              <a:t>Verbraecken</a:t>
            </a:r>
            <a:r>
              <a:rPr lang="en-US" sz="2000" dirty="0"/>
              <a:t> and McNicholas: Respiratory mechanics and ventilatory control in overlap syndrome and obesity hypoventilation. Respiratory Research 2013 14:132.</a:t>
            </a:r>
            <a:br>
              <a:rPr lang="en-US" sz="2000" dirty="0"/>
            </a:br>
            <a:r>
              <a:rPr lang="en-US" sz="2000" dirty="0"/>
              <a:t>doi:10.1186/1465-9921-14-132 </a:t>
            </a:r>
            <a:r>
              <a:rPr lang="en-US" sz="2000" b="1" dirty="0"/>
              <a:t> https://</a:t>
            </a:r>
            <a:r>
              <a:rPr lang="en-US" sz="2000" b="1" dirty="0" err="1"/>
              <a:t>link.springer.com</a:t>
            </a:r>
            <a:r>
              <a:rPr lang="en-US" sz="2000" b="1" dirty="0"/>
              <a:t>/content/pdf/10.1186/1465-9921-14-132.pdf</a:t>
            </a:r>
            <a:br>
              <a:rPr lang="en-US" sz="2000" dirty="0"/>
            </a:br>
            <a:endParaRPr lang="en-US" sz="2000" dirty="0"/>
          </a:p>
        </p:txBody>
      </p:sp>
      <p:sp>
        <p:nvSpPr>
          <p:cNvPr id="3" name="Content Placeholder 2">
            <a:extLst>
              <a:ext uri="{FF2B5EF4-FFF2-40B4-BE49-F238E27FC236}">
                <a16:creationId xmlns:a16="http://schemas.microsoft.com/office/drawing/2014/main" id="{923B458B-7485-6D45-9DCF-2A2C66C5FD81}"/>
              </a:ext>
            </a:extLst>
          </p:cNvPr>
          <p:cNvSpPr>
            <a:spLocks noGrp="1"/>
          </p:cNvSpPr>
          <p:nvPr>
            <p:ph idx="1"/>
          </p:nvPr>
        </p:nvSpPr>
        <p:spPr/>
        <p:txBody>
          <a:bodyPr>
            <a:normAutofit fontScale="92500" lnSpcReduction="20000"/>
          </a:bodyPr>
          <a:lstStyle/>
          <a:p>
            <a:r>
              <a:rPr lang="en-US" dirty="0"/>
              <a:t>“In subjects with chronic hypercapnia, there is an increased blood bicarbonate concentration, which may inhibit the ventilatory response to CO2 and decreases mouth occlusion pressure response during wakefulness and sleep [50]. When normocapnic, overlap patients can however have a normal or even enhanced ventilatory response to CO2 [51]. This is in contrast to the data on decreased hypercapnic (HCVR) and hypoxic (HVR) ventilatory response in OHS, as compared to obese, non-hypercapnic subjects [52].” – all these are pretty old references</a:t>
            </a:r>
          </a:p>
          <a:p>
            <a:r>
              <a:rPr lang="en-US" dirty="0"/>
              <a:t>Differentiation of OHS and OVS </a:t>
            </a:r>
          </a:p>
          <a:p>
            <a:pPr lvl="1"/>
            <a:r>
              <a:rPr lang="en-US" dirty="0"/>
              <a:t>OVS: can be non-obese, can have either maintained/elevated chemical drive to breath or decreased drive to breath</a:t>
            </a:r>
          </a:p>
          <a:p>
            <a:pPr lvl="2"/>
            <a:r>
              <a:rPr lang="en-US" dirty="0"/>
              <a:t>Reflects the gradual adaptation of chemoreceptors to hypercapnia / HCO3 elevation.</a:t>
            </a:r>
          </a:p>
          <a:p>
            <a:pPr lvl="1"/>
            <a:r>
              <a:rPr lang="en-US" dirty="0"/>
              <a:t>OHS: must be obese, must not have another chronic pulmonary condition; generally, seems to be mediated by a decreased drive to breath</a:t>
            </a:r>
          </a:p>
          <a:p>
            <a:pPr lvl="2"/>
            <a:r>
              <a:rPr lang="en-US" dirty="0"/>
              <a:t>Obesity: default is increased HCVR; if this fails, you get OHS *** find citation for this.</a:t>
            </a:r>
          </a:p>
          <a:p>
            <a:endParaRPr lang="en-US" dirty="0"/>
          </a:p>
        </p:txBody>
      </p:sp>
    </p:spTree>
    <p:extLst>
      <p:ext uri="{BB962C8B-B14F-4D97-AF65-F5344CB8AC3E}">
        <p14:creationId xmlns:p14="http://schemas.microsoft.com/office/powerpoint/2010/main" val="3382513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30B2-370A-324B-A46B-1C11339C8EC1}"/>
              </a:ext>
            </a:extLst>
          </p:cNvPr>
          <p:cNvSpPr>
            <a:spLocks noGrp="1"/>
          </p:cNvSpPr>
          <p:nvPr>
            <p:ph type="title"/>
          </p:nvPr>
        </p:nvSpPr>
        <p:spPr/>
        <p:txBody>
          <a:bodyPr>
            <a:normAutofit fontScale="90000"/>
          </a:bodyPr>
          <a:lstStyle/>
          <a:p>
            <a:r>
              <a:rPr lang="en-US" sz="2000" dirty="0" err="1"/>
              <a:t>Verbraecken</a:t>
            </a:r>
            <a:r>
              <a:rPr lang="en-US" sz="2000" dirty="0"/>
              <a:t> and McNicholas: Respiratory mechanics and ventilatory control in overlap syndrome and obesity hypoventilation. Respiratory Research 2013 14:132.</a:t>
            </a:r>
            <a:br>
              <a:rPr lang="en-US" sz="2000" dirty="0"/>
            </a:br>
            <a:r>
              <a:rPr lang="en-US" sz="2000" dirty="0"/>
              <a:t>doi:10.1186/1465-9921-14-132 </a:t>
            </a:r>
            <a:r>
              <a:rPr lang="en-US" sz="2000" b="1" dirty="0"/>
              <a:t> https://</a:t>
            </a:r>
            <a:r>
              <a:rPr lang="en-US" sz="2000" b="1" dirty="0" err="1"/>
              <a:t>link.springer.com</a:t>
            </a:r>
            <a:r>
              <a:rPr lang="en-US" sz="2000" b="1" dirty="0"/>
              <a:t>/content/pdf/10.1186/1465-9921-14-132.pdf</a:t>
            </a:r>
            <a:br>
              <a:rPr lang="en-US" sz="2000" dirty="0"/>
            </a:br>
            <a:endParaRPr lang="en-US" sz="2000" dirty="0"/>
          </a:p>
        </p:txBody>
      </p:sp>
      <p:sp>
        <p:nvSpPr>
          <p:cNvPr id="3" name="Content Placeholder 2">
            <a:extLst>
              <a:ext uri="{FF2B5EF4-FFF2-40B4-BE49-F238E27FC236}">
                <a16:creationId xmlns:a16="http://schemas.microsoft.com/office/drawing/2014/main" id="{923B458B-7485-6D45-9DCF-2A2C66C5FD81}"/>
              </a:ext>
            </a:extLst>
          </p:cNvPr>
          <p:cNvSpPr>
            <a:spLocks noGrp="1"/>
          </p:cNvSpPr>
          <p:nvPr>
            <p:ph idx="1"/>
          </p:nvPr>
        </p:nvSpPr>
        <p:spPr/>
        <p:txBody>
          <a:bodyPr>
            <a:normAutofit fontScale="55000" lnSpcReduction="20000"/>
          </a:bodyPr>
          <a:lstStyle/>
          <a:p>
            <a:r>
              <a:rPr lang="en-US" dirty="0" err="1"/>
              <a:t>Spirometric</a:t>
            </a:r>
            <a:r>
              <a:rPr lang="en-US" dirty="0"/>
              <a:t> abnormalities re: OHS pathogenesis</a:t>
            </a:r>
          </a:p>
          <a:p>
            <a:pPr lvl="1"/>
            <a:r>
              <a:rPr lang="en-US" dirty="0"/>
              <a:t>Note: for the purposes of this manuscript, it may make sense to point out that these are CONSEQUENCES of respiratory </a:t>
            </a:r>
            <a:r>
              <a:rPr lang="en-US" dirty="0" err="1"/>
              <a:t>derangments</a:t>
            </a:r>
            <a:r>
              <a:rPr lang="en-US" dirty="0"/>
              <a:t>, not consequences of them</a:t>
            </a:r>
          </a:p>
          <a:p>
            <a:r>
              <a:rPr lang="en-US" dirty="0"/>
              <a:t>“Various compensatory mechanisms are adopted by morbidly obese subjects to maintain eucapnia, despite chronically loaded breathing [82], but are impaired or overwhelmed in OHS.</a:t>
            </a:r>
          </a:p>
          <a:p>
            <a:pPr lvl="1"/>
            <a:r>
              <a:rPr lang="en-US" dirty="0"/>
              <a:t>Piper AJ, </a:t>
            </a:r>
            <a:r>
              <a:rPr lang="en-US" dirty="0" err="1"/>
              <a:t>Grunstein</a:t>
            </a:r>
            <a:r>
              <a:rPr lang="en-US" dirty="0"/>
              <a:t> RR: Big breathing: the complex interaction of obesity, hypoventilation, weight loss, and respiratory function. J Appl </a:t>
            </a:r>
            <a:r>
              <a:rPr lang="en-US" dirty="0" err="1"/>
              <a:t>Physiol</a:t>
            </a:r>
            <a:r>
              <a:rPr lang="en-US" dirty="0"/>
              <a:t> 2010,108:199–205.</a:t>
            </a:r>
          </a:p>
          <a:p>
            <a:r>
              <a:rPr lang="en-US" dirty="0"/>
              <a:t>Summary of Spirometry changes: </a:t>
            </a:r>
          </a:p>
          <a:p>
            <a:pPr lvl="1"/>
            <a:r>
              <a:rPr lang="en-US" dirty="0"/>
              <a:t>FVC, TLC, RV – 0.5% decrease per BMI</a:t>
            </a:r>
          </a:p>
          <a:p>
            <a:pPr lvl="1"/>
            <a:r>
              <a:rPr lang="en-US" dirty="0"/>
              <a:t>FRC and ERV – 1% decrease per BMI unit</a:t>
            </a:r>
          </a:p>
          <a:p>
            <a:pPr lvl="1"/>
            <a:r>
              <a:rPr lang="en-US" dirty="0"/>
              <a:t>99. Jones RL, </a:t>
            </a:r>
            <a:r>
              <a:rPr lang="en-US" dirty="0" err="1"/>
              <a:t>Nzekuwu</a:t>
            </a:r>
            <a:r>
              <a:rPr lang="en-US" dirty="0"/>
              <a:t> MU: The effects of body mass index on lung volumes. Chest 2006, 130(3):827–833.</a:t>
            </a:r>
          </a:p>
          <a:p>
            <a:r>
              <a:rPr lang="en-US" dirty="0"/>
              <a:t>Due to ventilating at a lower volume, compliance decreases by: </a:t>
            </a:r>
          </a:p>
          <a:p>
            <a:pPr lvl="1"/>
            <a:r>
              <a:rPr lang="en-US" dirty="0"/>
              <a:t>20% in </a:t>
            </a:r>
            <a:r>
              <a:rPr lang="en-US" dirty="0" err="1"/>
              <a:t>eucapnic</a:t>
            </a:r>
            <a:r>
              <a:rPr lang="en-US" dirty="0"/>
              <a:t> obese</a:t>
            </a:r>
          </a:p>
          <a:p>
            <a:pPr lvl="1"/>
            <a:r>
              <a:rPr lang="en-US" dirty="0"/>
              <a:t>60% in hypercapnic obese (OHS only)  - so possibly some component of can’t breathe</a:t>
            </a:r>
          </a:p>
          <a:p>
            <a:pPr lvl="1"/>
            <a:r>
              <a:rPr lang="en-US" dirty="0"/>
              <a:t>[110.] Sharp JT, Henry JP, </a:t>
            </a:r>
            <a:r>
              <a:rPr lang="en-US" dirty="0" err="1"/>
              <a:t>Sweany</a:t>
            </a:r>
            <a:r>
              <a:rPr lang="en-US" dirty="0"/>
              <a:t> SK, Meadows WR, </a:t>
            </a:r>
            <a:r>
              <a:rPr lang="en-US" dirty="0" err="1"/>
              <a:t>Pietras</a:t>
            </a:r>
            <a:r>
              <a:rPr lang="en-US" dirty="0"/>
              <a:t> RJ: The total work of breathing in normal and obese men. J Clin Invest 1964, 43:728–739.</a:t>
            </a:r>
          </a:p>
          <a:p>
            <a:r>
              <a:rPr lang="en-US" dirty="0"/>
              <a:t>Abdominal obesity, particularly when the patient is supine – also increased respiratory system inertance – leading to three fold increase work of breathing</a:t>
            </a:r>
          </a:p>
          <a:p>
            <a:pPr lvl="1"/>
            <a:r>
              <a:rPr lang="en-US" dirty="0"/>
              <a:t>[110,115]. 115. Lee MY, Linn CC, Shen SY, Chiu CH, </a:t>
            </a:r>
            <a:r>
              <a:rPr lang="en-US" dirty="0" err="1"/>
              <a:t>Liaw</a:t>
            </a:r>
            <a:r>
              <a:rPr lang="en-US" dirty="0"/>
              <a:t> SF: Work of breathing in </a:t>
            </a:r>
            <a:r>
              <a:rPr lang="en-US" dirty="0" err="1"/>
              <a:t>eucapnic</a:t>
            </a:r>
            <a:r>
              <a:rPr lang="en-US" dirty="0"/>
              <a:t> and hypercapnic sleep apnea syndrome. Respiration 2009, 77:146–153</a:t>
            </a:r>
          </a:p>
          <a:p>
            <a:endParaRPr lang="en-US" dirty="0"/>
          </a:p>
        </p:txBody>
      </p:sp>
    </p:spTree>
    <p:extLst>
      <p:ext uri="{BB962C8B-B14F-4D97-AF65-F5344CB8AC3E}">
        <p14:creationId xmlns:p14="http://schemas.microsoft.com/office/powerpoint/2010/main" val="338356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30B2-370A-324B-A46B-1C11339C8EC1}"/>
              </a:ext>
            </a:extLst>
          </p:cNvPr>
          <p:cNvSpPr>
            <a:spLocks noGrp="1"/>
          </p:cNvSpPr>
          <p:nvPr>
            <p:ph type="title"/>
          </p:nvPr>
        </p:nvSpPr>
        <p:spPr/>
        <p:txBody>
          <a:bodyPr>
            <a:normAutofit fontScale="90000"/>
          </a:bodyPr>
          <a:lstStyle/>
          <a:p>
            <a:r>
              <a:rPr lang="en-US" sz="2000" dirty="0" err="1"/>
              <a:t>Verbraecken</a:t>
            </a:r>
            <a:r>
              <a:rPr lang="en-US" sz="2000" dirty="0"/>
              <a:t> and McNicholas: Respiratory mechanics and ventilatory control in overlap syndrome and obesity hypoventilation. Respiratory Research 2013 14:132.</a:t>
            </a:r>
            <a:br>
              <a:rPr lang="en-US" sz="2000" dirty="0"/>
            </a:br>
            <a:r>
              <a:rPr lang="en-US" sz="2000" dirty="0"/>
              <a:t>doi:10.1186/1465-9921-14-132 </a:t>
            </a:r>
            <a:r>
              <a:rPr lang="en-US" sz="2000" b="1" dirty="0"/>
              <a:t> https://</a:t>
            </a:r>
            <a:r>
              <a:rPr lang="en-US" sz="2000" b="1" dirty="0" err="1"/>
              <a:t>link.springer.com</a:t>
            </a:r>
            <a:r>
              <a:rPr lang="en-US" sz="2000" b="1" dirty="0"/>
              <a:t>/content/pdf/10.1186/1465-9921-14-132.pdf</a:t>
            </a:r>
            <a:br>
              <a:rPr lang="en-US" sz="2000" dirty="0"/>
            </a:br>
            <a:endParaRPr lang="en-US" sz="2000" dirty="0"/>
          </a:p>
        </p:txBody>
      </p:sp>
      <p:sp>
        <p:nvSpPr>
          <p:cNvPr id="3" name="Content Placeholder 2">
            <a:extLst>
              <a:ext uri="{FF2B5EF4-FFF2-40B4-BE49-F238E27FC236}">
                <a16:creationId xmlns:a16="http://schemas.microsoft.com/office/drawing/2014/main" id="{923B458B-7485-6D45-9DCF-2A2C66C5FD81}"/>
              </a:ext>
            </a:extLst>
          </p:cNvPr>
          <p:cNvSpPr>
            <a:spLocks noGrp="1"/>
          </p:cNvSpPr>
          <p:nvPr>
            <p:ph idx="1"/>
          </p:nvPr>
        </p:nvSpPr>
        <p:spPr/>
        <p:txBody>
          <a:bodyPr>
            <a:normAutofit fontScale="92500" lnSpcReduction="10000"/>
          </a:bodyPr>
          <a:lstStyle/>
          <a:p>
            <a:r>
              <a:rPr lang="en-US" dirty="0"/>
              <a:t>Ventilation control abnormalities in OHS</a:t>
            </a:r>
          </a:p>
          <a:p>
            <a:r>
              <a:rPr lang="en-US" dirty="0"/>
              <a:t>VO2 higher, even at rest. Thus, higher drive to breath required [126, 127]</a:t>
            </a:r>
          </a:p>
          <a:p>
            <a:pPr lvl="1"/>
            <a:r>
              <a:rPr lang="en-US" dirty="0"/>
              <a:t>OHS patients fail to increase [52, 95]; can voluntarily regain eucapnia [86]</a:t>
            </a:r>
          </a:p>
          <a:p>
            <a:pPr lvl="1"/>
            <a:r>
              <a:rPr lang="en-US" dirty="0"/>
              <a:t>“hypercapnic ventilatory response is &lt; 1 l/min/mmHg in OHS, between 1.5 and 2.5 l/min/mmHg in </a:t>
            </a:r>
            <a:r>
              <a:rPr lang="en-US" dirty="0" err="1"/>
              <a:t>eucapnic</a:t>
            </a:r>
            <a:r>
              <a:rPr lang="en-US" dirty="0"/>
              <a:t> obese individuals and 2-3 l/min/mmHg in healthy subjects [51,128,129].”</a:t>
            </a:r>
          </a:p>
          <a:p>
            <a:pPr lvl="1"/>
            <a:r>
              <a:rPr lang="en-US" dirty="0"/>
              <a:t>Improves with PAP [130, 131]</a:t>
            </a:r>
          </a:p>
          <a:p>
            <a:r>
              <a:rPr lang="en-US" dirty="0"/>
              <a:t>“It has been hypothesized that elevated leptin levels may be a compensatory mechanism by which obese subjects remain normocapnic, but resistance to leptin may develop [140].”</a:t>
            </a:r>
          </a:p>
          <a:p>
            <a:pPr lvl="1"/>
            <a:r>
              <a:rPr lang="en-US" dirty="0"/>
              <a:t>“Strikingly, leptin levels are a better predictor of hypercapnia than the degree of adiposity [148]”</a:t>
            </a:r>
          </a:p>
          <a:p>
            <a:pPr lvl="1"/>
            <a:endParaRPr lang="en-US" dirty="0"/>
          </a:p>
          <a:p>
            <a:endParaRPr lang="en-US" dirty="0"/>
          </a:p>
        </p:txBody>
      </p:sp>
    </p:spTree>
    <p:extLst>
      <p:ext uri="{BB962C8B-B14F-4D97-AF65-F5344CB8AC3E}">
        <p14:creationId xmlns:p14="http://schemas.microsoft.com/office/powerpoint/2010/main" val="803107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CA302-ADCB-DA4F-BC84-EE6B490F6B26}"/>
              </a:ext>
            </a:extLst>
          </p:cNvPr>
          <p:cNvSpPr>
            <a:spLocks noGrp="1"/>
          </p:cNvSpPr>
          <p:nvPr>
            <p:ph type="title"/>
          </p:nvPr>
        </p:nvSpPr>
        <p:spPr/>
        <p:txBody>
          <a:bodyPr/>
          <a:lstStyle/>
          <a:p>
            <a:r>
              <a:rPr lang="en-US" dirty="0"/>
              <a:t>Untreated OSA and hypoventilation disorders: individual effects</a:t>
            </a:r>
          </a:p>
        </p:txBody>
      </p:sp>
      <p:sp>
        <p:nvSpPr>
          <p:cNvPr id="3" name="Content Placeholder 2">
            <a:extLst>
              <a:ext uri="{FF2B5EF4-FFF2-40B4-BE49-F238E27FC236}">
                <a16:creationId xmlns:a16="http://schemas.microsoft.com/office/drawing/2014/main" id="{6E2E3152-5427-C44E-98A0-19F039F49BC5}"/>
              </a:ext>
            </a:extLst>
          </p:cNvPr>
          <p:cNvSpPr>
            <a:spLocks noGrp="1"/>
          </p:cNvSpPr>
          <p:nvPr>
            <p:ph idx="1"/>
          </p:nvPr>
        </p:nvSpPr>
        <p:spPr/>
        <p:txBody>
          <a:bodyPr/>
          <a:lstStyle/>
          <a:p>
            <a:r>
              <a:rPr lang="en-US" dirty="0"/>
              <a:t>Note: because OHS is defined as requiring the development of hypercapnic respiratory failure for diagnosis, it will have a worse morbidity than the overlap syndrome, which allows for patients both with respiratory failure, and those who have not developed it.</a:t>
            </a:r>
          </a:p>
          <a:p>
            <a:pPr lvl="1"/>
            <a:r>
              <a:rPr lang="en-US" dirty="0"/>
              <a:t>Thus, OVS only develops the ventilation control issues present in all cases of OHS at the end-stage.  </a:t>
            </a:r>
          </a:p>
        </p:txBody>
      </p:sp>
    </p:spTree>
    <p:extLst>
      <p:ext uri="{BB962C8B-B14F-4D97-AF65-F5344CB8AC3E}">
        <p14:creationId xmlns:p14="http://schemas.microsoft.com/office/powerpoint/2010/main" val="975922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CA302-ADCB-DA4F-BC84-EE6B490F6B26}"/>
              </a:ext>
            </a:extLst>
          </p:cNvPr>
          <p:cNvSpPr>
            <a:spLocks noGrp="1"/>
          </p:cNvSpPr>
          <p:nvPr>
            <p:ph type="title"/>
          </p:nvPr>
        </p:nvSpPr>
        <p:spPr/>
        <p:txBody>
          <a:bodyPr/>
          <a:lstStyle/>
          <a:p>
            <a:r>
              <a:rPr lang="en-US" dirty="0"/>
              <a:t>Untreated OSA and hypoventilation disorders: societal effects</a:t>
            </a:r>
          </a:p>
        </p:txBody>
      </p:sp>
      <p:sp>
        <p:nvSpPr>
          <p:cNvPr id="3" name="Content Placeholder 2">
            <a:extLst>
              <a:ext uri="{FF2B5EF4-FFF2-40B4-BE49-F238E27FC236}">
                <a16:creationId xmlns:a16="http://schemas.microsoft.com/office/drawing/2014/main" id="{6E2E3152-5427-C44E-98A0-19F039F49BC5}"/>
              </a:ext>
            </a:extLst>
          </p:cNvPr>
          <p:cNvSpPr>
            <a:spLocks noGrp="1"/>
          </p:cNvSpPr>
          <p:nvPr>
            <p:ph idx="1"/>
          </p:nvPr>
        </p:nvSpPr>
        <p:spPr/>
        <p:txBody>
          <a:bodyPr>
            <a:normAutofit fontScale="92500" lnSpcReduction="10000"/>
          </a:bodyPr>
          <a:lstStyle/>
          <a:p>
            <a:r>
              <a:rPr lang="en-US" dirty="0"/>
              <a:t>90% of patients with OSA have OSA, with the remainder having sleep hypoventilation - Olson AL, </a:t>
            </a:r>
            <a:r>
              <a:rPr lang="en-US" dirty="0" err="1"/>
              <a:t>Zwillich</a:t>
            </a:r>
            <a:r>
              <a:rPr lang="en-US" dirty="0"/>
              <a:t> C: The obesity hypoventilation syndrome. Am J Med 2005, 118:948–956.</a:t>
            </a:r>
          </a:p>
          <a:p>
            <a:endParaRPr lang="en-US" dirty="0"/>
          </a:p>
          <a:p>
            <a:r>
              <a:rPr lang="en-US" dirty="0"/>
              <a:t> - add this to earlier slide</a:t>
            </a:r>
          </a:p>
          <a:p>
            <a:pPr marL="0" indent="0">
              <a:buNone/>
            </a:pPr>
            <a:r>
              <a:rPr lang="en-US" dirty="0"/>
              <a:t>Conversely, only &lt;25% with OSA and BMI over 40 develop OHS – thus clearly these are both component causes. </a:t>
            </a:r>
          </a:p>
          <a:p>
            <a:pPr marL="0" indent="0">
              <a:buNone/>
            </a:pPr>
            <a:r>
              <a:rPr lang="en-US" dirty="0"/>
              <a:t>	[ ] Review: </a:t>
            </a:r>
            <a:r>
              <a:rPr lang="en-US" dirty="0" err="1"/>
              <a:t>Laaban</a:t>
            </a:r>
            <a:r>
              <a:rPr lang="en-US" dirty="0"/>
              <a:t> JP, </a:t>
            </a:r>
            <a:r>
              <a:rPr lang="en-US" dirty="0" err="1"/>
              <a:t>Chailleux</a:t>
            </a:r>
            <a:r>
              <a:rPr lang="en-US" dirty="0"/>
              <a:t> E. Daytime hypercapnia in adult patients with obstructive sleep apnea syndrome in France, before initiating nocturnal nasal continuous positive airway pressure therapy. </a:t>
            </a:r>
            <a:r>
              <a:rPr lang="en-US" i="1" dirty="0"/>
              <a:t>Chest</a:t>
            </a:r>
            <a:r>
              <a:rPr lang="en-US" dirty="0"/>
              <a:t> 2005; </a:t>
            </a:r>
            <a:r>
              <a:rPr lang="en-US" b="1" dirty="0"/>
              <a:t>127</a:t>
            </a:r>
            <a:r>
              <a:rPr lang="en-US" dirty="0"/>
              <a:t>: 710–715.</a:t>
            </a:r>
          </a:p>
        </p:txBody>
      </p:sp>
    </p:spTree>
    <p:extLst>
      <p:ext uri="{BB962C8B-B14F-4D97-AF65-F5344CB8AC3E}">
        <p14:creationId xmlns:p14="http://schemas.microsoft.com/office/powerpoint/2010/main" val="50508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DEAD2-7A91-E748-BFA9-56F841B74515}"/>
              </a:ext>
            </a:extLst>
          </p:cNvPr>
          <p:cNvSpPr>
            <a:spLocks noGrp="1"/>
          </p:cNvSpPr>
          <p:nvPr>
            <p:ph type="title"/>
          </p:nvPr>
        </p:nvSpPr>
        <p:spPr/>
        <p:txBody>
          <a:bodyPr>
            <a:normAutofit/>
          </a:bodyPr>
          <a:lstStyle/>
          <a:p>
            <a:r>
              <a:rPr lang="en-US" sz="2400" dirty="0"/>
              <a:t>https://</a:t>
            </a:r>
            <a:r>
              <a:rPr lang="en-US" sz="2400" dirty="0" err="1"/>
              <a:t>pubs.asahq.org</a:t>
            </a:r>
            <a:r>
              <a:rPr lang="en-US" sz="2400" dirty="0"/>
              <a:t>/anesthesiology/article/22/2/324/15815/Hypercapnia-versus-Hypercarbia</a:t>
            </a:r>
          </a:p>
        </p:txBody>
      </p:sp>
      <p:pic>
        <p:nvPicPr>
          <p:cNvPr id="4" name="Content Placeholder 3">
            <a:extLst>
              <a:ext uri="{FF2B5EF4-FFF2-40B4-BE49-F238E27FC236}">
                <a16:creationId xmlns:a16="http://schemas.microsoft.com/office/drawing/2014/main" id="{3C70AEB7-4C65-9E41-AC83-51EDC93930CB}"/>
              </a:ext>
            </a:extLst>
          </p:cNvPr>
          <p:cNvPicPr>
            <a:picLocks noGrp="1" noChangeAspect="1"/>
          </p:cNvPicPr>
          <p:nvPr>
            <p:ph idx="1"/>
          </p:nvPr>
        </p:nvPicPr>
        <p:blipFill>
          <a:blip r:embed="rId2"/>
          <a:stretch>
            <a:fillRect/>
          </a:stretch>
        </p:blipFill>
        <p:spPr>
          <a:xfrm>
            <a:off x="3372843" y="1825625"/>
            <a:ext cx="5446313" cy="4351338"/>
          </a:xfrm>
          <a:prstGeom prst="rect">
            <a:avLst/>
          </a:prstGeom>
        </p:spPr>
      </p:pic>
    </p:spTree>
    <p:extLst>
      <p:ext uri="{BB962C8B-B14F-4D97-AF65-F5344CB8AC3E}">
        <p14:creationId xmlns:p14="http://schemas.microsoft.com/office/powerpoint/2010/main" val="3138355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60F30-8FE2-BB4D-A2AA-42D319A8956E}"/>
              </a:ext>
            </a:extLst>
          </p:cNvPr>
          <p:cNvSpPr>
            <a:spLocks noGrp="1"/>
          </p:cNvSpPr>
          <p:nvPr>
            <p:ph type="title"/>
          </p:nvPr>
        </p:nvSpPr>
        <p:spPr/>
        <p:txBody>
          <a:bodyPr/>
          <a:lstStyle/>
          <a:p>
            <a:r>
              <a:rPr lang="en-US" dirty="0"/>
              <a:t>Societal burdens.</a:t>
            </a:r>
          </a:p>
        </p:txBody>
      </p:sp>
      <p:sp>
        <p:nvSpPr>
          <p:cNvPr id="3" name="Content Placeholder 2">
            <a:extLst>
              <a:ext uri="{FF2B5EF4-FFF2-40B4-BE49-F238E27FC236}">
                <a16:creationId xmlns:a16="http://schemas.microsoft.com/office/drawing/2014/main" id="{C6B4B316-94B6-1849-9DF6-2A78175E0A86}"/>
              </a:ext>
            </a:extLst>
          </p:cNvPr>
          <p:cNvSpPr>
            <a:spLocks noGrp="1"/>
          </p:cNvSpPr>
          <p:nvPr>
            <p:ph idx="1"/>
          </p:nvPr>
        </p:nvSpPr>
        <p:spPr/>
        <p:txBody>
          <a:bodyPr>
            <a:normAutofit fontScale="85000" lnSpcReduction="20000"/>
          </a:bodyPr>
          <a:lstStyle/>
          <a:p>
            <a:r>
              <a:rPr lang="en-US" dirty="0"/>
              <a:t>Both syndromes share a high prevalence, namely 10 to 20% for OHS in patients with OSA [96]</a:t>
            </a:r>
          </a:p>
          <a:p>
            <a:r>
              <a:rPr lang="en-US" dirty="0"/>
              <a:t>COPD found in 10% with OSA - [20-24 – 24 best].</a:t>
            </a:r>
          </a:p>
          <a:p>
            <a:r>
              <a:rPr lang="en-US" dirty="0"/>
              <a:t>The prevalence of overlap and OHS in the general population is estimated to be 1% and 0.37% respectively [20-23,96-98].</a:t>
            </a:r>
          </a:p>
          <a:p>
            <a:endParaRPr lang="en-US" dirty="0"/>
          </a:p>
          <a:p>
            <a:r>
              <a:rPr lang="en-US" dirty="0"/>
              <a:t>Effects:</a:t>
            </a:r>
          </a:p>
          <a:p>
            <a:r>
              <a:rPr lang="en-US" dirty="0"/>
              <a:t>[x]Overlap patients also more often present with COPD exacerbations than simple COPD patients (relative risk of 1.70) [16] and show a trend to less prednisolone use after treatment [28]. OHS patients who refused treatment with noninvasive ventilation, had a mortality rate of 46% over an average follow-up period of 50 months [88]. In overlap, reduced survival was reported in those refusing CPAP therapy (relative risk of 1.79) [15,184] of treatment</a:t>
            </a:r>
          </a:p>
        </p:txBody>
      </p:sp>
    </p:spTree>
    <p:extLst>
      <p:ext uri="{BB962C8B-B14F-4D97-AF65-F5344CB8AC3E}">
        <p14:creationId xmlns:p14="http://schemas.microsoft.com/office/powerpoint/2010/main" val="932114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3FF59-874C-3848-8CEF-59BAA907882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CC628E7-FA15-334E-9237-DBEABCD423E6}"/>
              </a:ext>
            </a:extLst>
          </p:cNvPr>
          <p:cNvSpPr>
            <a:spLocks noGrp="1"/>
          </p:cNvSpPr>
          <p:nvPr>
            <p:ph idx="1"/>
          </p:nvPr>
        </p:nvSpPr>
        <p:spPr/>
        <p:txBody>
          <a:bodyPr/>
          <a:lstStyle/>
          <a:p>
            <a:r>
              <a:rPr lang="en-US" dirty="0"/>
              <a:t>[ ] 1 - . </a:t>
            </a:r>
            <a:r>
              <a:rPr lang="en-US" dirty="0" err="1"/>
              <a:t>Mokhlesi</a:t>
            </a:r>
            <a:r>
              <a:rPr lang="en-US" dirty="0"/>
              <a:t> B, </a:t>
            </a:r>
            <a:r>
              <a:rPr lang="en-US" dirty="0" err="1"/>
              <a:t>Tulaimat</a:t>
            </a:r>
            <a:r>
              <a:rPr lang="en-US" dirty="0"/>
              <a:t> A, </a:t>
            </a:r>
            <a:r>
              <a:rPr lang="en-US" dirty="0" err="1"/>
              <a:t>Faibussowitsch</a:t>
            </a:r>
            <a:r>
              <a:rPr lang="en-US" dirty="0"/>
              <a:t> I, et al. Obesity hypoventilation syndrome: prevalence and predictors in patients with obstructive sleep apnea. Sleep Breath 2007;11:117–24.</a:t>
            </a:r>
          </a:p>
          <a:p>
            <a:endParaRPr lang="en-US" dirty="0"/>
          </a:p>
          <a:p>
            <a:r>
              <a:rPr lang="en-US" dirty="0"/>
              <a:t>[ ] Patients with OHS have higher healthcare utilization than comparable </a:t>
            </a:r>
            <a:r>
              <a:rPr lang="en-US" dirty="0" err="1"/>
              <a:t>eucapnic</a:t>
            </a:r>
            <a:r>
              <a:rPr lang="en-US" dirty="0"/>
              <a:t> obese patients - The use of health-care resources in obesity-hypoventilation </a:t>
            </a:r>
            <a:r>
              <a:rPr lang="en-US" dirty="0" err="1"/>
              <a:t>syndrome.</a:t>
            </a:r>
            <a:r>
              <a:rPr lang="en-US" i="1" dirty="0" err="1"/>
              <a:t>Berg</a:t>
            </a:r>
            <a:r>
              <a:rPr lang="en-US" i="1" dirty="0"/>
              <a:t> G, </a:t>
            </a:r>
            <a:r>
              <a:rPr lang="en-US" i="1" dirty="0" err="1"/>
              <a:t>Delaive</a:t>
            </a:r>
            <a:r>
              <a:rPr lang="en-US" i="1" dirty="0"/>
              <a:t> K, </a:t>
            </a:r>
            <a:r>
              <a:rPr lang="en-US" i="1" dirty="0" err="1"/>
              <a:t>Manfreda</a:t>
            </a:r>
            <a:r>
              <a:rPr lang="en-US" i="1" dirty="0"/>
              <a:t> J, </a:t>
            </a:r>
            <a:r>
              <a:rPr lang="en-US" i="1" dirty="0" err="1"/>
              <a:t>Walld</a:t>
            </a:r>
            <a:r>
              <a:rPr lang="en-US" i="1" dirty="0"/>
              <a:t> R, </a:t>
            </a:r>
            <a:r>
              <a:rPr lang="en-US" i="1" dirty="0" err="1"/>
              <a:t>Kryger</a:t>
            </a:r>
            <a:r>
              <a:rPr lang="en-US" i="1" dirty="0"/>
              <a:t> MH Chest. 2001 Aug; 120(2):377-83.</a:t>
            </a:r>
          </a:p>
          <a:p>
            <a:endParaRPr lang="en-US" dirty="0"/>
          </a:p>
        </p:txBody>
      </p:sp>
    </p:spTree>
    <p:extLst>
      <p:ext uri="{BB962C8B-B14F-4D97-AF65-F5344CB8AC3E}">
        <p14:creationId xmlns:p14="http://schemas.microsoft.com/office/powerpoint/2010/main" val="3255449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E66A1-AF29-404F-8DF1-4F664AAB3281}"/>
              </a:ext>
            </a:extLst>
          </p:cNvPr>
          <p:cNvSpPr>
            <a:spLocks noGrp="1"/>
          </p:cNvSpPr>
          <p:nvPr>
            <p:ph type="title"/>
          </p:nvPr>
        </p:nvSpPr>
        <p:spPr/>
        <p:txBody>
          <a:bodyPr/>
          <a:lstStyle/>
          <a:p>
            <a:r>
              <a:rPr lang="en-US" dirty="0"/>
              <a:t>Obesity as shared (or component) cause</a:t>
            </a:r>
          </a:p>
        </p:txBody>
      </p:sp>
      <p:sp>
        <p:nvSpPr>
          <p:cNvPr id="3" name="Content Placeholder 2">
            <a:extLst>
              <a:ext uri="{FF2B5EF4-FFF2-40B4-BE49-F238E27FC236}">
                <a16:creationId xmlns:a16="http://schemas.microsoft.com/office/drawing/2014/main" id="{BB6B2D70-9466-2944-B770-6A3058009304}"/>
              </a:ext>
            </a:extLst>
          </p:cNvPr>
          <p:cNvSpPr>
            <a:spLocks noGrp="1"/>
          </p:cNvSpPr>
          <p:nvPr>
            <p:ph idx="1"/>
          </p:nvPr>
        </p:nvSpPr>
        <p:spPr/>
        <p:txBody>
          <a:bodyPr/>
          <a:lstStyle/>
          <a:p>
            <a:r>
              <a:rPr lang="en-US" dirty="0"/>
              <a:t>Sleep is a period of vulnerability to the respiratory system in the obese: due to recumbent position (abdominal girth -&gt; greater reduction in the already reduced ERV). </a:t>
            </a:r>
          </a:p>
          <a:p>
            <a:r>
              <a:rPr lang="en-US" dirty="0"/>
              <a:t>This can predispose to reduced tracheal traction on the pharynx -&gt; increased collapsibility of the upper airway.</a:t>
            </a:r>
          </a:p>
          <a:p>
            <a:r>
              <a:rPr lang="en-US" dirty="0"/>
              <a:t>Additively, can lead to sleep hypoventilation, which in turn predisposes to hypoventilation. </a:t>
            </a:r>
          </a:p>
        </p:txBody>
      </p:sp>
    </p:spTree>
    <p:extLst>
      <p:ext uri="{BB962C8B-B14F-4D97-AF65-F5344CB8AC3E}">
        <p14:creationId xmlns:p14="http://schemas.microsoft.com/office/powerpoint/2010/main" val="1378728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D6743-14F0-1F41-A2BA-7B2722D71A1D}"/>
              </a:ext>
            </a:extLst>
          </p:cNvPr>
          <p:cNvSpPr>
            <a:spLocks noGrp="1"/>
          </p:cNvSpPr>
          <p:nvPr>
            <p:ph type="title"/>
          </p:nvPr>
        </p:nvSpPr>
        <p:spPr/>
        <p:txBody>
          <a:bodyPr/>
          <a:lstStyle/>
          <a:p>
            <a:r>
              <a:rPr lang="en-US" dirty="0"/>
              <a:t>PMID: </a:t>
            </a:r>
            <a:r>
              <a:rPr lang="en-US" u="sng" dirty="0">
                <a:hlinkClick r:id="rId3"/>
              </a:rPr>
              <a:t>30359410</a:t>
            </a:r>
            <a:endParaRPr lang="en-US" dirty="0"/>
          </a:p>
        </p:txBody>
      </p:sp>
      <p:sp>
        <p:nvSpPr>
          <p:cNvPr id="3" name="Content Placeholder 2">
            <a:extLst>
              <a:ext uri="{FF2B5EF4-FFF2-40B4-BE49-F238E27FC236}">
                <a16:creationId xmlns:a16="http://schemas.microsoft.com/office/drawing/2014/main" id="{FE90A3D7-7D5B-EA45-8156-695319D5660A}"/>
              </a:ext>
            </a:extLst>
          </p:cNvPr>
          <p:cNvSpPr>
            <a:spLocks noGrp="1"/>
          </p:cNvSpPr>
          <p:nvPr>
            <p:ph idx="1"/>
          </p:nvPr>
        </p:nvSpPr>
        <p:spPr/>
        <p:txBody>
          <a:bodyPr/>
          <a:lstStyle/>
          <a:p>
            <a:r>
              <a:rPr lang="en-US" dirty="0"/>
              <a:t>Acute </a:t>
            </a:r>
            <a:r>
              <a:rPr lang="en-US" dirty="0" err="1"/>
              <a:t>Hypercap</a:t>
            </a:r>
            <a:r>
              <a:rPr lang="en-US" dirty="0"/>
              <a:t> survivors Geneva 2012-2015 (n=197) -&gt; 78 enrolled. 53 completed sleep study 3 months after discharge. AHI 20+ used for dx. Spiro, STOP-Bang also performed.</a:t>
            </a:r>
          </a:p>
          <a:p>
            <a:r>
              <a:rPr lang="en-US" dirty="0"/>
              <a:t>36 had Mod-severe OSA, 17 had no or mild OSA.</a:t>
            </a:r>
          </a:p>
          <a:p>
            <a:r>
              <a:rPr lang="en-US" dirty="0" err="1"/>
              <a:t>Univeriate</a:t>
            </a:r>
            <a:r>
              <a:rPr lang="en-US" dirty="0"/>
              <a:t> </a:t>
            </a:r>
            <a:r>
              <a:rPr lang="en-US" dirty="0" err="1"/>
              <a:t>Analsysi</a:t>
            </a:r>
            <a:r>
              <a:rPr lang="en-US" dirty="0"/>
              <a:t>: FEV1 &amp; RV/TLC better (collider bias?), BMI higher. No diff in symptoms, Age, gender, comorbidities</a:t>
            </a:r>
          </a:p>
          <a:p>
            <a:r>
              <a:rPr lang="en-US" dirty="0"/>
              <a:t>Multivariate: FEV1, RV/TLC, ESS (</a:t>
            </a:r>
            <a:r>
              <a:rPr lang="en-US" dirty="0" err="1"/>
              <a:t>ish</a:t>
            </a:r>
            <a:r>
              <a:rPr lang="en-US" dirty="0"/>
              <a:t>), neck circumference </a:t>
            </a:r>
            <a:r>
              <a:rPr lang="en-US" dirty="0" err="1"/>
              <a:t>indep</a:t>
            </a:r>
            <a:r>
              <a:rPr lang="en-US" dirty="0"/>
              <a:t> predictors</a:t>
            </a:r>
          </a:p>
          <a:p>
            <a:r>
              <a:rPr lang="en-US" dirty="0"/>
              <a:t>STOP-BANG = AUROC 0.58!!! (worthless)</a:t>
            </a:r>
          </a:p>
        </p:txBody>
      </p:sp>
    </p:spTree>
    <p:extLst>
      <p:ext uri="{BB962C8B-B14F-4D97-AF65-F5344CB8AC3E}">
        <p14:creationId xmlns:p14="http://schemas.microsoft.com/office/powerpoint/2010/main" val="447825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1C98B-40E8-8D41-9689-739FB75B0BE0}"/>
              </a:ext>
            </a:extLst>
          </p:cNvPr>
          <p:cNvSpPr>
            <a:spLocks noGrp="1"/>
          </p:cNvSpPr>
          <p:nvPr>
            <p:ph type="title"/>
          </p:nvPr>
        </p:nvSpPr>
        <p:spPr/>
        <p:txBody>
          <a:bodyPr/>
          <a:lstStyle/>
          <a:p>
            <a:r>
              <a:rPr lang="en-US" dirty="0"/>
              <a:t>Differentiating OVS and OHS</a:t>
            </a:r>
          </a:p>
        </p:txBody>
      </p:sp>
      <p:sp>
        <p:nvSpPr>
          <p:cNvPr id="3" name="Content Placeholder 2">
            <a:extLst>
              <a:ext uri="{FF2B5EF4-FFF2-40B4-BE49-F238E27FC236}">
                <a16:creationId xmlns:a16="http://schemas.microsoft.com/office/drawing/2014/main" id="{F23A2CC4-613A-EA4C-B84C-A517E06E7552}"/>
              </a:ext>
            </a:extLst>
          </p:cNvPr>
          <p:cNvSpPr>
            <a:spLocks noGrp="1"/>
          </p:cNvSpPr>
          <p:nvPr>
            <p:ph idx="1"/>
          </p:nvPr>
        </p:nvSpPr>
        <p:spPr>
          <a:xfrm>
            <a:off x="838200" y="1908753"/>
            <a:ext cx="10515600" cy="4351338"/>
          </a:xfrm>
        </p:spPr>
        <p:txBody>
          <a:bodyPr>
            <a:normAutofit/>
          </a:bodyPr>
          <a:lstStyle/>
          <a:p>
            <a:r>
              <a:rPr lang="en-US" dirty="0"/>
              <a:t>doi:10.1186/1465-9921-14-132 Cite this article as: </a:t>
            </a:r>
            <a:r>
              <a:rPr lang="en-US" dirty="0" err="1"/>
              <a:t>Verbraecken</a:t>
            </a:r>
            <a:r>
              <a:rPr lang="en-US" dirty="0"/>
              <a:t> and McNicholas: Respiratory mechanics and ventilatory control in overlap syndrome and obesity hypoventilation. Respiratory Research 2013 14:132.</a:t>
            </a:r>
          </a:p>
          <a:p>
            <a:r>
              <a:rPr lang="en-US" b="1" dirty="0"/>
              <a:t>https://</a:t>
            </a:r>
            <a:r>
              <a:rPr lang="en-US" b="1" dirty="0" err="1"/>
              <a:t>link.springer.com</a:t>
            </a:r>
            <a:r>
              <a:rPr lang="en-US" b="1" dirty="0"/>
              <a:t>/content/pdf/10.1186/1465-9921-14-132.pdf</a:t>
            </a:r>
            <a:endParaRPr lang="en-US" dirty="0"/>
          </a:p>
          <a:p>
            <a:endParaRPr lang="en-US" dirty="0"/>
          </a:p>
        </p:txBody>
      </p:sp>
      <p:pic>
        <p:nvPicPr>
          <p:cNvPr id="4" name="Picture 3" descr="Table&#10;&#10;Description automatically generated">
            <a:extLst>
              <a:ext uri="{FF2B5EF4-FFF2-40B4-BE49-F238E27FC236}">
                <a16:creationId xmlns:a16="http://schemas.microsoft.com/office/drawing/2014/main" id="{7BA16EF9-2DA8-3541-8869-DC91C23F1F8A}"/>
              </a:ext>
            </a:extLst>
          </p:cNvPr>
          <p:cNvPicPr/>
          <p:nvPr/>
        </p:nvPicPr>
        <p:blipFill>
          <a:blip r:embed="rId3">
            <a:extLst>
              <a:ext uri="{28A0092B-C50C-407E-A947-70E740481C1C}">
                <a14:useLocalDpi xmlns:a14="http://schemas.microsoft.com/office/drawing/2010/main" val="0"/>
              </a:ext>
            </a:extLst>
          </a:blip>
          <a:stretch>
            <a:fillRect/>
          </a:stretch>
        </p:blipFill>
        <p:spPr>
          <a:xfrm>
            <a:off x="5636029" y="4052367"/>
            <a:ext cx="4445923" cy="2440508"/>
          </a:xfrm>
          <a:prstGeom prst="rect">
            <a:avLst/>
          </a:prstGeom>
        </p:spPr>
      </p:pic>
    </p:spTree>
    <p:extLst>
      <p:ext uri="{BB962C8B-B14F-4D97-AF65-F5344CB8AC3E}">
        <p14:creationId xmlns:p14="http://schemas.microsoft.com/office/powerpoint/2010/main" val="3735043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762FE-1B91-CA40-8586-907AB9104DAD}"/>
              </a:ext>
            </a:extLst>
          </p:cNvPr>
          <p:cNvSpPr>
            <a:spLocks noGrp="1"/>
          </p:cNvSpPr>
          <p:nvPr>
            <p:ph type="title"/>
          </p:nvPr>
        </p:nvSpPr>
        <p:spPr/>
        <p:txBody>
          <a:bodyPr>
            <a:normAutofit fontScale="90000"/>
          </a:bodyPr>
          <a:lstStyle/>
          <a:p>
            <a:r>
              <a:rPr lang="en-US" dirty="0"/>
              <a:t>Hypercapnia treatment after exacerbation slide: wait 2-4 weeks in hypercapnia COPD, </a:t>
            </a:r>
            <a:r>
              <a:rPr lang="en-US" dirty="0" err="1"/>
              <a:t>immediatelely</a:t>
            </a:r>
            <a:r>
              <a:rPr lang="en-US" dirty="0"/>
              <a:t> in OHS. Not known what to do in OVS.</a:t>
            </a:r>
          </a:p>
        </p:txBody>
      </p:sp>
      <p:sp>
        <p:nvSpPr>
          <p:cNvPr id="3" name="Content Placeholder 2">
            <a:extLst>
              <a:ext uri="{FF2B5EF4-FFF2-40B4-BE49-F238E27FC236}">
                <a16:creationId xmlns:a16="http://schemas.microsoft.com/office/drawing/2014/main" id="{9F52947F-F078-AD43-AE95-8C3606DD152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217380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14C9D-EE18-B948-9CA5-220466F3FF1F}"/>
              </a:ext>
            </a:extLst>
          </p:cNvPr>
          <p:cNvSpPr>
            <a:spLocks noGrp="1"/>
          </p:cNvSpPr>
          <p:nvPr>
            <p:ph type="title"/>
          </p:nvPr>
        </p:nvSpPr>
        <p:spPr/>
        <p:txBody>
          <a:bodyPr/>
          <a:lstStyle/>
          <a:p>
            <a:r>
              <a:rPr lang="en-US" dirty="0"/>
              <a:t>Sleep disruption – impaired co2 handling</a:t>
            </a:r>
          </a:p>
        </p:txBody>
      </p:sp>
      <p:sp>
        <p:nvSpPr>
          <p:cNvPr id="3" name="Content Placeholder 2">
            <a:extLst>
              <a:ext uri="{FF2B5EF4-FFF2-40B4-BE49-F238E27FC236}">
                <a16:creationId xmlns:a16="http://schemas.microsoft.com/office/drawing/2014/main" id="{41B92D74-9E99-A34B-B13E-5627817316DC}"/>
              </a:ext>
            </a:extLst>
          </p:cNvPr>
          <p:cNvSpPr>
            <a:spLocks noGrp="1"/>
          </p:cNvSpPr>
          <p:nvPr>
            <p:ph idx="1"/>
          </p:nvPr>
        </p:nvSpPr>
        <p:spPr/>
        <p:txBody>
          <a:bodyPr/>
          <a:lstStyle/>
          <a:p>
            <a:r>
              <a:rPr lang="en-US" dirty="0"/>
              <a:t>66. Li Y , </a:t>
            </a:r>
            <a:r>
              <a:rPr lang="en-US" dirty="0" err="1"/>
              <a:t>Panossian</a:t>
            </a:r>
            <a:r>
              <a:rPr lang="en-US" dirty="0"/>
              <a:t> LA , Zhang J , et al . Eff </a:t>
            </a:r>
            <a:r>
              <a:rPr lang="en-US" dirty="0" err="1"/>
              <a:t>ects</a:t>
            </a:r>
            <a:r>
              <a:rPr lang="en-US" dirty="0"/>
              <a:t> of chronic sleep fragmentation</a:t>
            </a:r>
          </a:p>
          <a:p>
            <a:r>
              <a:rPr lang="en-US" dirty="0"/>
              <a:t>on wake-active neurons and the hypercapnic arousal</a:t>
            </a:r>
          </a:p>
          <a:p>
            <a:r>
              <a:rPr lang="en-US" dirty="0"/>
              <a:t>response . Sleep . 2014 ; 37 ( 1 ): 51 - 64 .</a:t>
            </a:r>
          </a:p>
          <a:p>
            <a:endParaRPr lang="en-US" dirty="0"/>
          </a:p>
        </p:txBody>
      </p:sp>
    </p:spTree>
    <p:extLst>
      <p:ext uri="{BB962C8B-B14F-4D97-AF65-F5344CB8AC3E}">
        <p14:creationId xmlns:p14="http://schemas.microsoft.com/office/powerpoint/2010/main" val="3710070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00EAF-D051-5B4B-B53F-E2E500728A2E}"/>
              </a:ext>
            </a:extLst>
          </p:cNvPr>
          <p:cNvSpPr>
            <a:spLocks noGrp="1"/>
          </p:cNvSpPr>
          <p:nvPr>
            <p:ph type="title"/>
          </p:nvPr>
        </p:nvSpPr>
        <p:spPr/>
        <p:txBody>
          <a:bodyPr>
            <a:normAutofit fontScale="90000"/>
          </a:bodyPr>
          <a:lstStyle/>
          <a:p>
            <a:r>
              <a:rPr lang="en-US" sz="2700" dirty="0"/>
              <a:t>Fahey PJ, Hyde RW. “Won’t breathe” vs “can’t breathe”. Detection of depressed ventilatory drive in patients with obstructive pulmonary disease. Chest 1983;84:19-25. </a:t>
            </a:r>
            <a:br>
              <a:rPr lang="en-US" sz="2700" dirty="0"/>
            </a:br>
            <a:r>
              <a:rPr lang="en-US" sz="2700" dirty="0"/>
              <a:t>PMID: 6407808</a:t>
            </a:r>
            <a:br>
              <a:rPr lang="en-US" dirty="0"/>
            </a:br>
            <a:endParaRPr lang="en-US" dirty="0"/>
          </a:p>
        </p:txBody>
      </p:sp>
      <p:sp>
        <p:nvSpPr>
          <p:cNvPr id="3" name="Content Placeholder 2">
            <a:extLst>
              <a:ext uri="{FF2B5EF4-FFF2-40B4-BE49-F238E27FC236}">
                <a16:creationId xmlns:a16="http://schemas.microsoft.com/office/drawing/2014/main" id="{736D1CAB-9896-9947-957D-70C728B43CD1}"/>
              </a:ext>
            </a:extLst>
          </p:cNvPr>
          <p:cNvSpPr>
            <a:spLocks noGrp="1"/>
          </p:cNvSpPr>
          <p:nvPr>
            <p:ph idx="1"/>
          </p:nvPr>
        </p:nvSpPr>
        <p:spPr>
          <a:xfrm>
            <a:off x="838200" y="1825625"/>
            <a:ext cx="5257800" cy="4351338"/>
          </a:xfrm>
        </p:spPr>
        <p:txBody>
          <a:bodyPr/>
          <a:lstStyle/>
          <a:p>
            <a:r>
              <a:rPr lang="en-US" dirty="0"/>
              <a:t>Can’t breathe - won’t breathe distinction initially noted between whether patients with hypercapnia were generating the maximal amount of ventilation they could. </a:t>
            </a:r>
          </a:p>
        </p:txBody>
      </p:sp>
      <p:pic>
        <p:nvPicPr>
          <p:cNvPr id="4" name="Picture 3">
            <a:extLst>
              <a:ext uri="{FF2B5EF4-FFF2-40B4-BE49-F238E27FC236}">
                <a16:creationId xmlns:a16="http://schemas.microsoft.com/office/drawing/2014/main" id="{BB25B815-5903-B84A-B837-7FBC5C50E798}"/>
              </a:ext>
            </a:extLst>
          </p:cNvPr>
          <p:cNvPicPr>
            <a:picLocks noChangeAspect="1"/>
          </p:cNvPicPr>
          <p:nvPr/>
        </p:nvPicPr>
        <p:blipFill>
          <a:blip r:embed="rId2"/>
          <a:stretch>
            <a:fillRect/>
          </a:stretch>
        </p:blipFill>
        <p:spPr>
          <a:xfrm>
            <a:off x="6883400" y="1027906"/>
            <a:ext cx="4470400" cy="5549900"/>
          </a:xfrm>
          <a:prstGeom prst="rect">
            <a:avLst/>
          </a:prstGeom>
        </p:spPr>
      </p:pic>
    </p:spTree>
    <p:extLst>
      <p:ext uri="{BB962C8B-B14F-4D97-AF65-F5344CB8AC3E}">
        <p14:creationId xmlns:p14="http://schemas.microsoft.com/office/powerpoint/2010/main" val="1641122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DC28-EB1A-9D45-9F22-881CEEDDD5C3}"/>
              </a:ext>
            </a:extLst>
          </p:cNvPr>
          <p:cNvSpPr>
            <a:spLocks noGrp="1"/>
          </p:cNvSpPr>
          <p:nvPr>
            <p:ph type="title"/>
          </p:nvPr>
        </p:nvSpPr>
        <p:spPr/>
        <p:txBody>
          <a:bodyPr/>
          <a:lstStyle/>
          <a:p>
            <a:r>
              <a:rPr lang="en-US" dirty="0"/>
              <a:t>New set point: Long term facilitation</a:t>
            </a:r>
          </a:p>
        </p:txBody>
      </p:sp>
      <p:sp>
        <p:nvSpPr>
          <p:cNvPr id="3" name="Content Placeholder 2">
            <a:extLst>
              <a:ext uri="{FF2B5EF4-FFF2-40B4-BE49-F238E27FC236}">
                <a16:creationId xmlns:a16="http://schemas.microsoft.com/office/drawing/2014/main" id="{405E357B-527C-0F49-9FA0-0CD43CD7D50B}"/>
              </a:ext>
            </a:extLst>
          </p:cNvPr>
          <p:cNvSpPr>
            <a:spLocks noGrp="1"/>
          </p:cNvSpPr>
          <p:nvPr>
            <p:ph idx="1"/>
          </p:nvPr>
        </p:nvSpPr>
        <p:spPr/>
        <p:txBody>
          <a:bodyPr>
            <a:normAutofit fontScale="92500" lnSpcReduction="20000"/>
          </a:bodyPr>
          <a:lstStyle/>
          <a:p>
            <a:r>
              <a:rPr lang="en-US" dirty="0"/>
              <a:t>Ventilatory Long-Term-Facilitation: generally an INCREASED CO2 response in response to intermittent hypoxemia. </a:t>
            </a:r>
          </a:p>
          <a:p>
            <a:pPr lvl="1"/>
            <a:r>
              <a:rPr lang="en-US" dirty="0"/>
              <a:t>Is there a converse term for decreased ventilatory responsiveness in response to hypercapnia?</a:t>
            </a:r>
          </a:p>
          <a:p>
            <a:r>
              <a:rPr lang="en-US" dirty="0"/>
              <a:t>Although ventilatory LTF has not been reported as such in OSA patients, when compared to age, sex and BMI matched non-OSA participants, untreated OSA patients exhibit a reduced P</a:t>
            </a:r>
            <a:r>
              <a:rPr lang="en-US" baseline="-25000" dirty="0"/>
              <a:t>ET</a:t>
            </a:r>
            <a:r>
              <a:rPr lang="en-US" dirty="0"/>
              <a:t>CO</a:t>
            </a:r>
            <a:r>
              <a:rPr lang="en-US" baseline="-25000" dirty="0"/>
              <a:t>2</a:t>
            </a:r>
            <a:r>
              <a:rPr lang="en-US" dirty="0"/>
              <a:t>, reduced CO</a:t>
            </a:r>
            <a:r>
              <a:rPr lang="en-US" baseline="-25000" dirty="0"/>
              <a:t>2</a:t>
            </a:r>
            <a:r>
              <a:rPr lang="en-US" dirty="0"/>
              <a:t> reserve and increased CO</a:t>
            </a:r>
            <a:r>
              <a:rPr lang="en-US" baseline="-25000" dirty="0"/>
              <a:t>2</a:t>
            </a:r>
            <a:r>
              <a:rPr lang="en-US" dirty="0"/>
              <a:t> sensitivity below eupnea, which reflects the expression of ventilatory LTF and ventilatory feedback (</a:t>
            </a:r>
            <a:r>
              <a:rPr lang="en-US" dirty="0">
                <a:hlinkClick r:id="rId3"/>
              </a:rPr>
              <a:t>47</a:t>
            </a:r>
            <a:r>
              <a:rPr lang="en-US" dirty="0"/>
              <a:t>, </a:t>
            </a:r>
            <a:r>
              <a:rPr lang="en-US" dirty="0">
                <a:hlinkClick r:id="rId4"/>
              </a:rPr>
              <a:t>55</a:t>
            </a:r>
            <a:r>
              <a:rPr lang="en-US" dirty="0"/>
              <a:t>). Following CPAP treatment P</a:t>
            </a:r>
            <a:r>
              <a:rPr lang="en-US" baseline="-25000" dirty="0"/>
              <a:t>ET</a:t>
            </a:r>
            <a:r>
              <a:rPr lang="en-US" dirty="0"/>
              <a:t>CO</a:t>
            </a:r>
            <a:r>
              <a:rPr lang="en-US" baseline="-25000" dirty="0"/>
              <a:t>2</a:t>
            </a:r>
            <a:r>
              <a:rPr lang="en-US" dirty="0"/>
              <a:t> and the CO</a:t>
            </a:r>
            <a:r>
              <a:rPr lang="en-US" baseline="-25000" dirty="0"/>
              <a:t>2</a:t>
            </a:r>
            <a:r>
              <a:rPr lang="en-US" dirty="0"/>
              <a:t> reserve increased in the OSA patients, further supporting the possible presence of ventilatory LTF in untreated OSA patients (</a:t>
            </a:r>
            <a:r>
              <a:rPr lang="en-US" dirty="0">
                <a:hlinkClick r:id="rId3"/>
              </a:rPr>
              <a:t>47</a:t>
            </a:r>
            <a:r>
              <a:rPr lang="en-US" dirty="0"/>
              <a:t>).</a:t>
            </a:r>
          </a:p>
          <a:p>
            <a:pPr marL="0" indent="0">
              <a:buNone/>
            </a:pPr>
            <a:r>
              <a:rPr lang="en-US" dirty="0"/>
              <a:t>x ] https://</a:t>
            </a:r>
            <a:r>
              <a:rPr lang="en-US" dirty="0" err="1"/>
              <a:t>www.frontiersin.org</a:t>
            </a:r>
            <a:r>
              <a:rPr lang="en-US" dirty="0"/>
              <a:t>/articles/10.3389/fneur.2018.00896/full</a:t>
            </a:r>
          </a:p>
          <a:p>
            <a:endParaRPr lang="en-US" dirty="0"/>
          </a:p>
          <a:p>
            <a:endParaRPr lang="en-US" dirty="0"/>
          </a:p>
        </p:txBody>
      </p:sp>
    </p:spTree>
    <p:extLst>
      <p:ext uri="{BB962C8B-B14F-4D97-AF65-F5344CB8AC3E}">
        <p14:creationId xmlns:p14="http://schemas.microsoft.com/office/powerpoint/2010/main" val="3422067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754CD-4B37-324C-8E08-E10F5DBA504A}"/>
              </a:ext>
            </a:extLst>
          </p:cNvPr>
          <p:cNvSpPr>
            <a:spLocks noGrp="1"/>
          </p:cNvSpPr>
          <p:nvPr>
            <p:ph type="title"/>
          </p:nvPr>
        </p:nvSpPr>
        <p:spPr/>
        <p:txBody>
          <a:bodyPr/>
          <a:lstStyle/>
          <a:p>
            <a:r>
              <a:rPr lang="en-US" dirty="0"/>
              <a:t>Current classification scheme: chronic = OHS </a:t>
            </a:r>
          </a:p>
        </p:txBody>
      </p:sp>
      <p:sp>
        <p:nvSpPr>
          <p:cNvPr id="3" name="Content Placeholder 2">
            <a:extLst>
              <a:ext uri="{FF2B5EF4-FFF2-40B4-BE49-F238E27FC236}">
                <a16:creationId xmlns:a16="http://schemas.microsoft.com/office/drawing/2014/main" id="{47510F60-8458-414E-85E3-194E22001C96}"/>
              </a:ext>
            </a:extLst>
          </p:cNvPr>
          <p:cNvSpPr>
            <a:spLocks noGrp="1"/>
          </p:cNvSpPr>
          <p:nvPr>
            <p:ph idx="1"/>
          </p:nvPr>
        </p:nvSpPr>
        <p:spPr/>
        <p:txBody>
          <a:bodyPr/>
          <a:lstStyle/>
          <a:p>
            <a:r>
              <a:rPr lang="en-US" dirty="0"/>
              <a:t>When OSA occurs in conjunction with chronic hypercapnia – it is termed obesity hypoventilation syndrome if there are no other contributing factors. (it should be noted, that 10% of patients meeting OHS criteria do not have diagnosable OSA) </a:t>
            </a:r>
          </a:p>
          <a:p>
            <a:pPr lvl="1"/>
            <a:r>
              <a:rPr lang="en-US" dirty="0"/>
              <a:t>However, there are no unique symptoms that differentiate OHS from OSA. Can be considered as a spectrum of abnormality as in the ERS classification system. </a:t>
            </a:r>
          </a:p>
          <a:p>
            <a:r>
              <a:rPr lang="en-US" dirty="0"/>
              <a:t>Vs Component cause chronic hypercapnia</a:t>
            </a:r>
          </a:p>
          <a:p>
            <a:r>
              <a:rPr lang="en-US" dirty="0"/>
              <a:t>Vs Acute (or acute recurrent hypercapnia; or acute on chronic?)</a:t>
            </a:r>
          </a:p>
        </p:txBody>
      </p:sp>
    </p:spTree>
    <p:extLst>
      <p:ext uri="{BB962C8B-B14F-4D97-AF65-F5344CB8AC3E}">
        <p14:creationId xmlns:p14="http://schemas.microsoft.com/office/powerpoint/2010/main" val="499454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23C90-B49B-0947-9DF8-DB9EF6E83153}"/>
              </a:ext>
            </a:extLst>
          </p:cNvPr>
          <p:cNvSpPr>
            <a:spLocks noGrp="1"/>
          </p:cNvSpPr>
          <p:nvPr>
            <p:ph type="title"/>
          </p:nvPr>
        </p:nvSpPr>
        <p:spPr/>
        <p:txBody>
          <a:bodyPr>
            <a:normAutofit fontScale="90000"/>
          </a:bodyPr>
          <a:lstStyle/>
          <a:p>
            <a:r>
              <a:rPr lang="en-US" dirty="0"/>
              <a:t>Why might hypercapnic respiratory failure commonly result from sleep disordered breathing?</a:t>
            </a:r>
          </a:p>
        </p:txBody>
      </p:sp>
      <p:sp>
        <p:nvSpPr>
          <p:cNvPr id="3" name="Content Placeholder 2">
            <a:extLst>
              <a:ext uri="{FF2B5EF4-FFF2-40B4-BE49-F238E27FC236}">
                <a16:creationId xmlns:a16="http://schemas.microsoft.com/office/drawing/2014/main" id="{9774F2D8-F028-0C46-8981-8223AF57E3AE}"/>
              </a:ext>
            </a:extLst>
          </p:cNvPr>
          <p:cNvSpPr>
            <a:spLocks noGrp="1"/>
          </p:cNvSpPr>
          <p:nvPr>
            <p:ph idx="1"/>
          </p:nvPr>
        </p:nvSpPr>
        <p:spPr/>
        <p:txBody>
          <a:bodyPr>
            <a:normAutofit fontScale="92500" lnSpcReduction="20000"/>
          </a:bodyPr>
          <a:lstStyle/>
          <a:p>
            <a:r>
              <a:rPr lang="en-US" dirty="0"/>
              <a:t>1. Loss of the wakefulness drive to breath</a:t>
            </a:r>
          </a:p>
          <a:p>
            <a:r>
              <a:rPr lang="en-US" dirty="0"/>
              <a:t>2. Lower chemoreflex sensitivity</a:t>
            </a:r>
          </a:p>
          <a:p>
            <a:pPr lvl="1"/>
            <a:r>
              <a:rPr lang="en-US" dirty="0"/>
              <a:t>Numerous studies have documented blunted responsiveness to CO2 during sleep attributable to both an increase in the set point for CO2 and to a decrease in the ventilatory response slope to increasing PCO2. 7–11 (from doi:10.1016/j.jsmc.2014.05.014 )</a:t>
            </a:r>
          </a:p>
          <a:p>
            <a:pPr lvl="2"/>
            <a:r>
              <a:rPr lang="en-US" dirty="0"/>
              <a:t>In addition to changes in body mechanics making the reserve smaller</a:t>
            </a:r>
          </a:p>
          <a:p>
            <a:pPr lvl="2"/>
            <a:r>
              <a:rPr lang="en-US" dirty="0"/>
              <a:t>This occurs first/mostly in REM (both because drive and mechanics are most altered)</a:t>
            </a:r>
          </a:p>
          <a:p>
            <a:r>
              <a:rPr lang="en-US" dirty="0"/>
              <a:t>REM sleep hypoventilation is the first to develop, as ventilation in this stage of sleep is dependent on only the diaphragm and the central drive to breath. (normal PaCO2 increased 4-6 mmHg) </a:t>
            </a:r>
          </a:p>
          <a:p>
            <a:r>
              <a:rPr lang="en-US" dirty="0"/>
              <a:t>So more properly, anything cause daytime hypercapnia is likely to show up as nocturnal hypercapnia first. </a:t>
            </a:r>
          </a:p>
        </p:txBody>
      </p:sp>
    </p:spTree>
    <p:extLst>
      <p:ext uri="{BB962C8B-B14F-4D97-AF65-F5344CB8AC3E}">
        <p14:creationId xmlns:p14="http://schemas.microsoft.com/office/powerpoint/2010/main" val="418114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5F13B-A37D-F341-A6D9-921228F52173}"/>
              </a:ext>
            </a:extLst>
          </p:cNvPr>
          <p:cNvSpPr>
            <a:spLocks noGrp="1"/>
          </p:cNvSpPr>
          <p:nvPr>
            <p:ph type="title"/>
          </p:nvPr>
        </p:nvSpPr>
        <p:spPr/>
        <p:txBody>
          <a:bodyPr/>
          <a:lstStyle/>
          <a:p>
            <a:r>
              <a:rPr lang="en-US" dirty="0"/>
              <a:t>Sufficient-Component Cause Model </a:t>
            </a:r>
          </a:p>
        </p:txBody>
      </p:sp>
      <p:sp>
        <p:nvSpPr>
          <p:cNvPr id="3" name="Content Placeholder 2">
            <a:extLst>
              <a:ext uri="{FF2B5EF4-FFF2-40B4-BE49-F238E27FC236}">
                <a16:creationId xmlns:a16="http://schemas.microsoft.com/office/drawing/2014/main" id="{87119FD8-647D-7940-9130-F78DD90A3823}"/>
              </a:ext>
            </a:extLst>
          </p:cNvPr>
          <p:cNvSpPr>
            <a:spLocks noGrp="1"/>
          </p:cNvSpPr>
          <p:nvPr>
            <p:ph idx="1"/>
          </p:nvPr>
        </p:nvSpPr>
        <p:spPr/>
        <p:txBody>
          <a:bodyPr/>
          <a:lstStyle/>
          <a:p>
            <a:r>
              <a:rPr lang="en-US" dirty="0"/>
              <a:t>Sufficient cause: a set of factors that will cause disease when present</a:t>
            </a:r>
          </a:p>
          <a:p>
            <a:r>
              <a:rPr lang="en-US" dirty="0"/>
              <a:t>Component cause: a factor that, if not present, no disease would occur</a:t>
            </a:r>
          </a:p>
          <a:p>
            <a:pPr lvl="1"/>
            <a:r>
              <a:rPr lang="en-US" dirty="0"/>
              <a:t>Necessary cause: in all sufficient cause sets, this component must be present</a:t>
            </a:r>
          </a:p>
        </p:txBody>
      </p:sp>
      <p:pic>
        <p:nvPicPr>
          <p:cNvPr id="4" name="Picture 3">
            <a:extLst>
              <a:ext uri="{FF2B5EF4-FFF2-40B4-BE49-F238E27FC236}">
                <a16:creationId xmlns:a16="http://schemas.microsoft.com/office/drawing/2014/main" id="{A272B0BF-8772-E84F-90C8-5A01312EAE1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881746" y="3627605"/>
            <a:ext cx="6040582" cy="3077995"/>
          </a:xfrm>
          <a:prstGeom prst="rect">
            <a:avLst/>
          </a:prstGeom>
        </p:spPr>
      </p:pic>
      <p:sp>
        <p:nvSpPr>
          <p:cNvPr id="5" name="TextBox 4">
            <a:extLst>
              <a:ext uri="{FF2B5EF4-FFF2-40B4-BE49-F238E27FC236}">
                <a16:creationId xmlns:a16="http://schemas.microsoft.com/office/drawing/2014/main" id="{D524984C-736B-5E47-B723-D48583C887D4}"/>
              </a:ext>
            </a:extLst>
          </p:cNvPr>
          <p:cNvSpPr txBox="1"/>
          <p:nvPr/>
        </p:nvSpPr>
        <p:spPr>
          <a:xfrm>
            <a:off x="1170714" y="3885903"/>
            <a:ext cx="3276598" cy="369332"/>
          </a:xfrm>
          <a:prstGeom prst="rect">
            <a:avLst/>
          </a:prstGeom>
          <a:noFill/>
        </p:spPr>
        <p:txBody>
          <a:bodyPr wrap="square" rtlCol="0">
            <a:spAutoFit/>
          </a:bodyPr>
          <a:lstStyle/>
          <a:p>
            <a:r>
              <a:rPr lang="en-US" dirty="0"/>
              <a:t>3 Different Sufficient Causes</a:t>
            </a:r>
          </a:p>
        </p:txBody>
      </p:sp>
      <p:sp>
        <p:nvSpPr>
          <p:cNvPr id="6" name="TextBox 5">
            <a:extLst>
              <a:ext uri="{FF2B5EF4-FFF2-40B4-BE49-F238E27FC236}">
                <a16:creationId xmlns:a16="http://schemas.microsoft.com/office/drawing/2014/main" id="{875E8274-2B94-A841-85A6-1A7448287F93}"/>
              </a:ext>
            </a:extLst>
          </p:cNvPr>
          <p:cNvSpPr txBox="1"/>
          <p:nvPr/>
        </p:nvSpPr>
        <p:spPr>
          <a:xfrm>
            <a:off x="8499765" y="5805912"/>
            <a:ext cx="3276598" cy="369332"/>
          </a:xfrm>
          <a:prstGeom prst="rect">
            <a:avLst/>
          </a:prstGeom>
          <a:noFill/>
        </p:spPr>
        <p:txBody>
          <a:bodyPr wrap="square" rtlCol="0">
            <a:spAutoFit/>
          </a:bodyPr>
          <a:lstStyle/>
          <a:p>
            <a:r>
              <a:rPr lang="en-US" dirty="0"/>
              <a:t>A – J = Component Cause</a:t>
            </a:r>
          </a:p>
        </p:txBody>
      </p:sp>
      <p:sp>
        <p:nvSpPr>
          <p:cNvPr id="7" name="TextBox 6">
            <a:extLst>
              <a:ext uri="{FF2B5EF4-FFF2-40B4-BE49-F238E27FC236}">
                <a16:creationId xmlns:a16="http://schemas.microsoft.com/office/drawing/2014/main" id="{11A328C1-5579-E549-B242-0C600299F5FA}"/>
              </a:ext>
            </a:extLst>
          </p:cNvPr>
          <p:cNvSpPr txBox="1"/>
          <p:nvPr/>
        </p:nvSpPr>
        <p:spPr>
          <a:xfrm>
            <a:off x="8704116" y="4540175"/>
            <a:ext cx="3276598" cy="369332"/>
          </a:xfrm>
          <a:prstGeom prst="rect">
            <a:avLst/>
          </a:prstGeom>
          <a:noFill/>
        </p:spPr>
        <p:txBody>
          <a:bodyPr wrap="square" rtlCol="0">
            <a:spAutoFit/>
          </a:bodyPr>
          <a:lstStyle/>
          <a:p>
            <a:r>
              <a:rPr lang="en-US" dirty="0"/>
              <a:t>A = Necessary Cause</a:t>
            </a:r>
          </a:p>
        </p:txBody>
      </p:sp>
    </p:spTree>
    <p:extLst>
      <p:ext uri="{BB962C8B-B14F-4D97-AF65-F5344CB8AC3E}">
        <p14:creationId xmlns:p14="http://schemas.microsoft.com/office/powerpoint/2010/main" val="2969237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20">
            <a:extLst>
              <a:ext uri="{FF2B5EF4-FFF2-40B4-BE49-F238E27FC236}">
                <a16:creationId xmlns:a16="http://schemas.microsoft.com/office/drawing/2014/main" id="{5922617C-A6BB-A84B-93D3-2ED2D276E155}"/>
              </a:ext>
            </a:extLst>
          </p:cNvPr>
          <p:cNvSpPr/>
          <p:nvPr/>
        </p:nvSpPr>
        <p:spPr>
          <a:xfrm>
            <a:off x="5334000" y="1221148"/>
            <a:ext cx="5242169" cy="1639634"/>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FDBA6C1-9A83-5443-B5D8-50ED3DFD3814}"/>
              </a:ext>
            </a:extLst>
          </p:cNvPr>
          <p:cNvSpPr/>
          <p:nvPr/>
        </p:nvSpPr>
        <p:spPr>
          <a:xfrm>
            <a:off x="5373790" y="3088219"/>
            <a:ext cx="5242169" cy="3640949"/>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906923E6-29D4-DA4F-A998-62DCB423CC7F}"/>
              </a:ext>
            </a:extLst>
          </p:cNvPr>
          <p:cNvSpPr/>
          <p:nvPr/>
        </p:nvSpPr>
        <p:spPr>
          <a:xfrm>
            <a:off x="3333795" y="1267745"/>
            <a:ext cx="5242169" cy="3640949"/>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867E5B8F-F336-8E46-9398-33D9378F2BAB}"/>
              </a:ext>
            </a:extLst>
          </p:cNvPr>
          <p:cNvSpPr/>
          <p:nvPr/>
        </p:nvSpPr>
        <p:spPr>
          <a:xfrm>
            <a:off x="838201" y="2286000"/>
            <a:ext cx="3678382" cy="2989602"/>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DB897F-8E30-AA44-8890-6BE77C3DF41E}"/>
              </a:ext>
            </a:extLst>
          </p:cNvPr>
          <p:cNvSpPr>
            <a:spLocks noGrp="1"/>
          </p:cNvSpPr>
          <p:nvPr>
            <p:ph type="title"/>
          </p:nvPr>
        </p:nvSpPr>
        <p:spPr/>
        <p:txBody>
          <a:bodyPr/>
          <a:lstStyle/>
          <a:p>
            <a:r>
              <a:rPr lang="en-US" dirty="0"/>
              <a:t>Causes of Hypercapnia: Hypothesis</a:t>
            </a:r>
          </a:p>
        </p:txBody>
      </p:sp>
      <p:sp>
        <p:nvSpPr>
          <p:cNvPr id="4" name="Oval 3">
            <a:extLst>
              <a:ext uri="{FF2B5EF4-FFF2-40B4-BE49-F238E27FC236}">
                <a16:creationId xmlns:a16="http://schemas.microsoft.com/office/drawing/2014/main" id="{5704E70B-39AC-8649-A98A-84AEF3DFCA8E}"/>
              </a:ext>
            </a:extLst>
          </p:cNvPr>
          <p:cNvSpPr/>
          <p:nvPr/>
        </p:nvSpPr>
        <p:spPr>
          <a:xfrm>
            <a:off x="2036619" y="3242399"/>
            <a:ext cx="1149927" cy="1052512"/>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Severe COPD</a:t>
            </a:r>
          </a:p>
        </p:txBody>
      </p:sp>
      <p:sp>
        <p:nvSpPr>
          <p:cNvPr id="9" name="Oval 8">
            <a:extLst>
              <a:ext uri="{FF2B5EF4-FFF2-40B4-BE49-F238E27FC236}">
                <a16:creationId xmlns:a16="http://schemas.microsoft.com/office/drawing/2014/main" id="{E95C183D-1B9C-994F-8EC9-F883339851F1}"/>
              </a:ext>
            </a:extLst>
          </p:cNvPr>
          <p:cNvSpPr/>
          <p:nvPr/>
        </p:nvSpPr>
        <p:spPr>
          <a:xfrm>
            <a:off x="6383570" y="1965826"/>
            <a:ext cx="1555085" cy="1154001"/>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Obesity </a:t>
            </a:r>
            <a:r>
              <a:rPr lang="en-US" dirty="0" err="1">
                <a:solidFill>
                  <a:schemeClr val="tx1"/>
                </a:solidFill>
              </a:rPr>
              <a:t>Hypovent</a:t>
            </a:r>
            <a:endParaRPr lang="en-US" dirty="0">
              <a:solidFill>
                <a:schemeClr val="tx1"/>
              </a:solidFill>
            </a:endParaRPr>
          </a:p>
        </p:txBody>
      </p:sp>
      <p:sp>
        <p:nvSpPr>
          <p:cNvPr id="8" name="Oval 7">
            <a:extLst>
              <a:ext uri="{FF2B5EF4-FFF2-40B4-BE49-F238E27FC236}">
                <a16:creationId xmlns:a16="http://schemas.microsoft.com/office/drawing/2014/main" id="{B81B3C6E-3EDF-2946-855E-74F08B6E5674}"/>
              </a:ext>
            </a:extLst>
          </p:cNvPr>
          <p:cNvSpPr/>
          <p:nvPr/>
        </p:nvSpPr>
        <p:spPr>
          <a:xfrm>
            <a:off x="4416225" y="4819448"/>
            <a:ext cx="917775" cy="779880"/>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ALS</a:t>
            </a:r>
          </a:p>
        </p:txBody>
      </p:sp>
      <p:sp>
        <p:nvSpPr>
          <p:cNvPr id="13" name="TextBox 12">
            <a:extLst>
              <a:ext uri="{FF2B5EF4-FFF2-40B4-BE49-F238E27FC236}">
                <a16:creationId xmlns:a16="http://schemas.microsoft.com/office/drawing/2014/main" id="{837EFAAA-E1A4-624D-B3D1-455D708FA9C2}"/>
              </a:ext>
            </a:extLst>
          </p:cNvPr>
          <p:cNvSpPr txBox="1"/>
          <p:nvPr/>
        </p:nvSpPr>
        <p:spPr>
          <a:xfrm>
            <a:off x="1747538" y="2502459"/>
            <a:ext cx="2022763" cy="646331"/>
          </a:xfrm>
          <a:prstGeom prst="rect">
            <a:avLst/>
          </a:prstGeom>
          <a:noFill/>
        </p:spPr>
        <p:txBody>
          <a:bodyPr wrap="square" rtlCol="0">
            <a:spAutoFit/>
          </a:bodyPr>
          <a:lstStyle/>
          <a:p>
            <a:r>
              <a:rPr lang="en-US" dirty="0"/>
              <a:t>COPD as Component Cause</a:t>
            </a:r>
          </a:p>
        </p:txBody>
      </p:sp>
      <p:sp>
        <p:nvSpPr>
          <p:cNvPr id="11" name="Oval 10">
            <a:extLst>
              <a:ext uri="{FF2B5EF4-FFF2-40B4-BE49-F238E27FC236}">
                <a16:creationId xmlns:a16="http://schemas.microsoft.com/office/drawing/2014/main" id="{92F5481C-AEBD-474A-974F-246A669CC5CD}"/>
              </a:ext>
            </a:extLst>
          </p:cNvPr>
          <p:cNvSpPr/>
          <p:nvPr/>
        </p:nvSpPr>
        <p:spPr>
          <a:xfrm>
            <a:off x="3559018" y="4063365"/>
            <a:ext cx="2824552" cy="2526511"/>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9F70826-7E07-BC4F-8B87-AA8C7F7D3874}"/>
              </a:ext>
            </a:extLst>
          </p:cNvPr>
          <p:cNvSpPr txBox="1"/>
          <p:nvPr/>
        </p:nvSpPr>
        <p:spPr>
          <a:xfrm>
            <a:off x="3903606" y="5708519"/>
            <a:ext cx="2192394" cy="646331"/>
          </a:xfrm>
          <a:prstGeom prst="rect">
            <a:avLst/>
          </a:prstGeom>
          <a:noFill/>
        </p:spPr>
        <p:txBody>
          <a:bodyPr wrap="square" rtlCol="0">
            <a:spAutoFit/>
          </a:bodyPr>
          <a:lstStyle/>
          <a:p>
            <a:r>
              <a:rPr lang="en-US" dirty="0"/>
              <a:t>Muscular weakness as Component Cause</a:t>
            </a:r>
          </a:p>
        </p:txBody>
      </p:sp>
      <p:sp>
        <p:nvSpPr>
          <p:cNvPr id="18" name="TextBox 17">
            <a:extLst>
              <a:ext uri="{FF2B5EF4-FFF2-40B4-BE49-F238E27FC236}">
                <a16:creationId xmlns:a16="http://schemas.microsoft.com/office/drawing/2014/main" id="{E6377A48-1368-6844-BBBF-C89813428978}"/>
              </a:ext>
            </a:extLst>
          </p:cNvPr>
          <p:cNvSpPr txBox="1"/>
          <p:nvPr/>
        </p:nvSpPr>
        <p:spPr>
          <a:xfrm>
            <a:off x="4034426" y="2078161"/>
            <a:ext cx="2192394" cy="646331"/>
          </a:xfrm>
          <a:prstGeom prst="rect">
            <a:avLst/>
          </a:prstGeom>
          <a:noFill/>
        </p:spPr>
        <p:txBody>
          <a:bodyPr wrap="square" rtlCol="0">
            <a:spAutoFit/>
          </a:bodyPr>
          <a:lstStyle/>
          <a:p>
            <a:r>
              <a:rPr lang="en-US" dirty="0"/>
              <a:t>Obesity as Component Cause</a:t>
            </a:r>
          </a:p>
        </p:txBody>
      </p:sp>
      <p:sp>
        <p:nvSpPr>
          <p:cNvPr id="15" name="TextBox 14">
            <a:extLst>
              <a:ext uri="{FF2B5EF4-FFF2-40B4-BE49-F238E27FC236}">
                <a16:creationId xmlns:a16="http://schemas.microsoft.com/office/drawing/2014/main" id="{0870B0E5-06A3-5246-A49C-0934D2377CE1}"/>
              </a:ext>
            </a:extLst>
          </p:cNvPr>
          <p:cNvSpPr txBox="1"/>
          <p:nvPr/>
        </p:nvSpPr>
        <p:spPr>
          <a:xfrm>
            <a:off x="7403567" y="5136132"/>
            <a:ext cx="2192394" cy="646331"/>
          </a:xfrm>
          <a:prstGeom prst="rect">
            <a:avLst/>
          </a:prstGeom>
          <a:noFill/>
        </p:spPr>
        <p:txBody>
          <a:bodyPr wrap="square" rtlCol="0">
            <a:spAutoFit/>
          </a:bodyPr>
          <a:lstStyle/>
          <a:p>
            <a:r>
              <a:rPr lang="en-US" dirty="0"/>
              <a:t>Opiates as Component Cause</a:t>
            </a:r>
          </a:p>
        </p:txBody>
      </p:sp>
      <p:sp>
        <p:nvSpPr>
          <p:cNvPr id="16" name="Oval 15">
            <a:extLst>
              <a:ext uri="{FF2B5EF4-FFF2-40B4-BE49-F238E27FC236}">
                <a16:creationId xmlns:a16="http://schemas.microsoft.com/office/drawing/2014/main" id="{956ECE67-E78B-3447-9695-5C3A114EF85B}"/>
              </a:ext>
            </a:extLst>
          </p:cNvPr>
          <p:cNvSpPr/>
          <p:nvPr/>
        </p:nvSpPr>
        <p:spPr>
          <a:xfrm>
            <a:off x="8020008" y="1965826"/>
            <a:ext cx="2914605" cy="1895513"/>
          </a:xfrm>
          <a:prstGeom prst="ellipse">
            <a:avLst/>
          </a:prstGeom>
          <a:noFill/>
          <a:ln w="635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DE38C0C2-06E7-854D-9686-318DD72FDFF7}"/>
              </a:ext>
            </a:extLst>
          </p:cNvPr>
          <p:cNvSpPr txBox="1"/>
          <p:nvPr/>
        </p:nvSpPr>
        <p:spPr>
          <a:xfrm>
            <a:off x="8732714" y="2401326"/>
            <a:ext cx="2192394" cy="646331"/>
          </a:xfrm>
          <a:prstGeom prst="rect">
            <a:avLst/>
          </a:prstGeom>
          <a:noFill/>
        </p:spPr>
        <p:txBody>
          <a:bodyPr wrap="square" rtlCol="0">
            <a:spAutoFit/>
          </a:bodyPr>
          <a:lstStyle/>
          <a:p>
            <a:r>
              <a:rPr lang="en-US" dirty="0"/>
              <a:t>Loop Diuretics  as Component Cause</a:t>
            </a:r>
          </a:p>
        </p:txBody>
      </p:sp>
      <p:sp>
        <p:nvSpPr>
          <p:cNvPr id="22" name="TextBox 21">
            <a:extLst>
              <a:ext uri="{FF2B5EF4-FFF2-40B4-BE49-F238E27FC236}">
                <a16:creationId xmlns:a16="http://schemas.microsoft.com/office/drawing/2014/main" id="{E62D4E98-F70D-754B-9673-8C98802D6350}"/>
              </a:ext>
            </a:extLst>
          </p:cNvPr>
          <p:cNvSpPr txBox="1"/>
          <p:nvPr/>
        </p:nvSpPr>
        <p:spPr>
          <a:xfrm>
            <a:off x="7271062" y="1353971"/>
            <a:ext cx="2192394" cy="646331"/>
          </a:xfrm>
          <a:prstGeom prst="rect">
            <a:avLst/>
          </a:prstGeom>
          <a:noFill/>
        </p:spPr>
        <p:txBody>
          <a:bodyPr wrap="square" rtlCol="0">
            <a:spAutoFit/>
          </a:bodyPr>
          <a:lstStyle/>
          <a:p>
            <a:r>
              <a:rPr lang="en-US" dirty="0"/>
              <a:t>Sleep Apnea as Component Cause</a:t>
            </a:r>
          </a:p>
        </p:txBody>
      </p:sp>
    </p:spTree>
    <p:extLst>
      <p:ext uri="{BB962C8B-B14F-4D97-AF65-F5344CB8AC3E}">
        <p14:creationId xmlns:p14="http://schemas.microsoft.com/office/powerpoint/2010/main" val="4199419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529BC-D2CE-8448-9F1E-E1C4FC517BC4}"/>
              </a:ext>
            </a:extLst>
          </p:cNvPr>
          <p:cNvSpPr>
            <a:spLocks noGrp="1"/>
          </p:cNvSpPr>
          <p:nvPr>
            <p:ph type="title"/>
          </p:nvPr>
        </p:nvSpPr>
        <p:spPr/>
        <p:txBody>
          <a:bodyPr/>
          <a:lstStyle/>
          <a:p>
            <a:r>
              <a:rPr lang="en-US" dirty="0"/>
              <a:t>Multicausality</a:t>
            </a:r>
          </a:p>
        </p:txBody>
      </p:sp>
      <p:grpSp>
        <p:nvGrpSpPr>
          <p:cNvPr id="13" name="Group 12">
            <a:extLst>
              <a:ext uri="{FF2B5EF4-FFF2-40B4-BE49-F238E27FC236}">
                <a16:creationId xmlns:a16="http://schemas.microsoft.com/office/drawing/2014/main" id="{0C9A222C-F999-F542-BB22-7E7E29675E55}"/>
              </a:ext>
            </a:extLst>
          </p:cNvPr>
          <p:cNvGrpSpPr/>
          <p:nvPr/>
        </p:nvGrpSpPr>
        <p:grpSpPr>
          <a:xfrm>
            <a:off x="789402" y="2369328"/>
            <a:ext cx="5306598" cy="3807635"/>
            <a:chOff x="838200" y="2481425"/>
            <a:chExt cx="5306598" cy="3807635"/>
          </a:xfrm>
        </p:grpSpPr>
        <p:pic>
          <p:nvPicPr>
            <p:cNvPr id="4" name="Picture 3">
              <a:extLst>
                <a:ext uri="{FF2B5EF4-FFF2-40B4-BE49-F238E27FC236}">
                  <a16:creationId xmlns:a16="http://schemas.microsoft.com/office/drawing/2014/main" id="{D62342B9-C962-F548-98FC-51963C403844}"/>
                </a:ext>
              </a:extLst>
            </p:cNvPr>
            <p:cNvPicPr>
              <a:picLocks noChangeAspect="1"/>
            </p:cNvPicPr>
            <p:nvPr/>
          </p:nvPicPr>
          <p:blipFill>
            <a:blip r:embed="rId3"/>
            <a:stretch>
              <a:fillRect/>
            </a:stretch>
          </p:blipFill>
          <p:spPr>
            <a:xfrm>
              <a:off x="1680039" y="2834660"/>
              <a:ext cx="3289300" cy="3454400"/>
            </a:xfrm>
            <a:prstGeom prst="rect">
              <a:avLst/>
            </a:prstGeom>
          </p:spPr>
        </p:pic>
        <p:sp>
          <p:nvSpPr>
            <p:cNvPr id="5" name="TextBox 4">
              <a:extLst>
                <a:ext uri="{FF2B5EF4-FFF2-40B4-BE49-F238E27FC236}">
                  <a16:creationId xmlns:a16="http://schemas.microsoft.com/office/drawing/2014/main" id="{EC89ADEB-36C8-AD48-9E25-6547332A5F5A}"/>
                </a:ext>
              </a:extLst>
            </p:cNvPr>
            <p:cNvSpPr txBox="1"/>
            <p:nvPr/>
          </p:nvSpPr>
          <p:spPr>
            <a:xfrm>
              <a:off x="4565073" y="3585360"/>
              <a:ext cx="976833" cy="369332"/>
            </a:xfrm>
            <a:prstGeom prst="rect">
              <a:avLst/>
            </a:prstGeom>
            <a:noFill/>
          </p:spPr>
          <p:txBody>
            <a:bodyPr wrap="square" rtlCol="0">
              <a:spAutoFit/>
            </a:bodyPr>
            <a:lstStyle/>
            <a:p>
              <a:r>
                <a:rPr lang="en-US" dirty="0"/>
                <a:t>Obesity</a:t>
              </a:r>
            </a:p>
          </p:txBody>
        </p:sp>
        <p:sp>
          <p:nvSpPr>
            <p:cNvPr id="6" name="TextBox 5">
              <a:extLst>
                <a:ext uri="{FF2B5EF4-FFF2-40B4-BE49-F238E27FC236}">
                  <a16:creationId xmlns:a16="http://schemas.microsoft.com/office/drawing/2014/main" id="{D4B1E4DC-70E5-544E-92C3-6F7FAE4D9C28}"/>
                </a:ext>
              </a:extLst>
            </p:cNvPr>
            <p:cNvSpPr txBox="1"/>
            <p:nvPr/>
          </p:nvSpPr>
          <p:spPr>
            <a:xfrm>
              <a:off x="4543487" y="4577825"/>
              <a:ext cx="1601311" cy="646331"/>
            </a:xfrm>
            <a:prstGeom prst="rect">
              <a:avLst/>
            </a:prstGeom>
            <a:noFill/>
          </p:spPr>
          <p:txBody>
            <a:bodyPr wrap="square" rtlCol="0">
              <a:spAutoFit/>
            </a:bodyPr>
            <a:lstStyle/>
            <a:p>
              <a:r>
                <a:rPr lang="en-US" dirty="0"/>
                <a:t>Untreated </a:t>
              </a:r>
            </a:p>
            <a:p>
              <a:r>
                <a:rPr lang="en-US" dirty="0"/>
                <a:t>Sleep Apnea</a:t>
              </a:r>
            </a:p>
          </p:txBody>
        </p:sp>
        <p:sp>
          <p:nvSpPr>
            <p:cNvPr id="7" name="TextBox 6">
              <a:extLst>
                <a:ext uri="{FF2B5EF4-FFF2-40B4-BE49-F238E27FC236}">
                  <a16:creationId xmlns:a16="http://schemas.microsoft.com/office/drawing/2014/main" id="{F9ED4838-04D0-084D-81DE-B917061F6BB1}"/>
                </a:ext>
              </a:extLst>
            </p:cNvPr>
            <p:cNvSpPr txBox="1"/>
            <p:nvPr/>
          </p:nvSpPr>
          <p:spPr>
            <a:xfrm>
              <a:off x="3003016" y="2481425"/>
              <a:ext cx="976833" cy="369332"/>
            </a:xfrm>
            <a:prstGeom prst="rect">
              <a:avLst/>
            </a:prstGeom>
            <a:noFill/>
          </p:spPr>
          <p:txBody>
            <a:bodyPr wrap="square" rtlCol="0">
              <a:spAutoFit/>
            </a:bodyPr>
            <a:lstStyle/>
            <a:p>
              <a:r>
                <a:rPr lang="en-US" dirty="0"/>
                <a:t>COPD</a:t>
              </a:r>
            </a:p>
          </p:txBody>
        </p:sp>
        <p:sp>
          <p:nvSpPr>
            <p:cNvPr id="8" name="TextBox 7">
              <a:extLst>
                <a:ext uri="{FF2B5EF4-FFF2-40B4-BE49-F238E27FC236}">
                  <a16:creationId xmlns:a16="http://schemas.microsoft.com/office/drawing/2014/main" id="{2B3A25B9-B541-7B4B-955A-E5B5F6A40AB4}"/>
                </a:ext>
              </a:extLst>
            </p:cNvPr>
            <p:cNvSpPr txBox="1"/>
            <p:nvPr/>
          </p:nvSpPr>
          <p:spPr>
            <a:xfrm>
              <a:off x="838200" y="3838655"/>
              <a:ext cx="976833" cy="646331"/>
            </a:xfrm>
            <a:prstGeom prst="rect">
              <a:avLst/>
            </a:prstGeom>
            <a:noFill/>
          </p:spPr>
          <p:txBody>
            <a:bodyPr wrap="square" rtlCol="0">
              <a:spAutoFit/>
            </a:bodyPr>
            <a:lstStyle/>
            <a:p>
              <a:r>
                <a:rPr lang="en-US" dirty="0"/>
                <a:t>Loop diuretic</a:t>
              </a:r>
            </a:p>
          </p:txBody>
        </p:sp>
        <p:sp>
          <p:nvSpPr>
            <p:cNvPr id="9" name="TextBox 8">
              <a:extLst>
                <a:ext uri="{FF2B5EF4-FFF2-40B4-BE49-F238E27FC236}">
                  <a16:creationId xmlns:a16="http://schemas.microsoft.com/office/drawing/2014/main" id="{627C40D4-350E-B44B-9D3A-1369A4B0729D}"/>
                </a:ext>
              </a:extLst>
            </p:cNvPr>
            <p:cNvSpPr txBox="1"/>
            <p:nvPr/>
          </p:nvSpPr>
          <p:spPr>
            <a:xfrm>
              <a:off x="1440961" y="4716325"/>
              <a:ext cx="976833" cy="369332"/>
            </a:xfrm>
            <a:prstGeom prst="rect">
              <a:avLst/>
            </a:prstGeom>
            <a:noFill/>
          </p:spPr>
          <p:txBody>
            <a:bodyPr wrap="square" rtlCol="0">
              <a:spAutoFit/>
            </a:bodyPr>
            <a:lstStyle/>
            <a:p>
              <a:r>
                <a:rPr lang="en-US" dirty="0"/>
                <a:t>Opiates</a:t>
              </a:r>
            </a:p>
          </p:txBody>
        </p:sp>
      </p:grpSp>
      <p:sp>
        <p:nvSpPr>
          <p:cNvPr id="12" name="Content Placeholder 2">
            <a:extLst>
              <a:ext uri="{FF2B5EF4-FFF2-40B4-BE49-F238E27FC236}">
                <a16:creationId xmlns:a16="http://schemas.microsoft.com/office/drawing/2014/main" id="{657E73D1-E112-D340-AFA2-C59A003AF298}"/>
              </a:ext>
            </a:extLst>
          </p:cNvPr>
          <p:cNvSpPr>
            <a:spLocks noGrp="1"/>
          </p:cNvSpPr>
          <p:nvPr>
            <p:ph idx="1"/>
          </p:nvPr>
        </p:nvSpPr>
        <p:spPr>
          <a:xfrm>
            <a:off x="6292316" y="1690688"/>
            <a:ext cx="5061484" cy="4486275"/>
          </a:xfrm>
        </p:spPr>
        <p:txBody>
          <a:bodyPr/>
          <a:lstStyle/>
          <a:p>
            <a:r>
              <a:rPr lang="en-US" dirty="0"/>
              <a:t>Sufficient cause: a set of factors that will cause disease when present</a:t>
            </a:r>
          </a:p>
          <a:p>
            <a:r>
              <a:rPr lang="en-US" dirty="0"/>
              <a:t>Component cause: </a:t>
            </a:r>
            <a:r>
              <a:rPr lang="en-US" b="1" i="1" dirty="0">
                <a:solidFill>
                  <a:srgbClr val="FF0000"/>
                </a:solidFill>
              </a:rPr>
              <a:t>a factor that, if not present, no disease would occur</a:t>
            </a:r>
          </a:p>
          <a:p>
            <a:pPr lvl="1"/>
            <a:r>
              <a:rPr lang="en-US" dirty="0"/>
              <a:t>Necessary cause: in all sufficient sets, this component must be present</a:t>
            </a:r>
          </a:p>
        </p:txBody>
      </p:sp>
      <p:sp>
        <p:nvSpPr>
          <p:cNvPr id="14" name="TextBox 13">
            <a:extLst>
              <a:ext uri="{FF2B5EF4-FFF2-40B4-BE49-F238E27FC236}">
                <a16:creationId xmlns:a16="http://schemas.microsoft.com/office/drawing/2014/main" id="{BB9900E3-7E2A-7E48-8DDA-4B883C9ACB04}"/>
              </a:ext>
            </a:extLst>
          </p:cNvPr>
          <p:cNvSpPr txBox="1"/>
          <p:nvPr/>
        </p:nvSpPr>
        <p:spPr>
          <a:xfrm>
            <a:off x="1806598" y="1632184"/>
            <a:ext cx="3113943" cy="646331"/>
          </a:xfrm>
          <a:prstGeom prst="rect">
            <a:avLst/>
          </a:prstGeom>
          <a:noFill/>
        </p:spPr>
        <p:txBody>
          <a:bodyPr wrap="square" rtlCol="0">
            <a:spAutoFit/>
          </a:bodyPr>
          <a:lstStyle/>
          <a:p>
            <a:r>
              <a:rPr lang="en-US" dirty="0"/>
              <a:t>Hypothetical patient with hypercapnic respiratory failure</a:t>
            </a:r>
          </a:p>
        </p:txBody>
      </p:sp>
    </p:spTree>
    <p:extLst>
      <p:ext uri="{BB962C8B-B14F-4D97-AF65-F5344CB8AC3E}">
        <p14:creationId xmlns:p14="http://schemas.microsoft.com/office/powerpoint/2010/main" val="40749081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634</TotalTime>
  <Words>5362</Words>
  <Application>Microsoft Macintosh PowerPoint</Application>
  <PresentationFormat>Widescreen</PresentationFormat>
  <Paragraphs>338</Paragraphs>
  <Slides>26</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OSA and Hypoventilation Literature Review</vt:lpstr>
      <vt:lpstr>https://pubs.asahq.org/anesthesiology/article/22/2/324/15815/Hypercapnia-versus-Hypercarbia</vt:lpstr>
      <vt:lpstr>Fahey PJ, Hyde RW. “Won’t breathe” vs “can’t breathe”. Detection of depressed ventilatory drive in patients with obstructive pulmonary disease. Chest 1983;84:19-25.  PMID: 6407808 </vt:lpstr>
      <vt:lpstr>New set point: Long term facilitation</vt:lpstr>
      <vt:lpstr>Current classification scheme: chronic = OHS </vt:lpstr>
      <vt:lpstr>Why might hypercapnic respiratory failure commonly result from sleep disordered breathing?</vt:lpstr>
      <vt:lpstr>Sufficient-Component Cause Model </vt:lpstr>
      <vt:lpstr>Causes of Hypercapnia: Hypothesis</vt:lpstr>
      <vt:lpstr>Multicausality</vt:lpstr>
      <vt:lpstr>PowerPoint Presentation</vt:lpstr>
      <vt:lpstr>Untreated OSA and hypoventilation disorders: mechanisms of interaction</vt:lpstr>
      <vt:lpstr>OSA that is severe can lead to hypercapnia</vt:lpstr>
      <vt:lpstr>Contribution of Apneas – CO2 loading and unloading</vt:lpstr>
      <vt:lpstr>OHS pathophysiology</vt:lpstr>
      <vt:lpstr>Verbraecken and McNicholas: Respiratory mechanics and ventilatory control in overlap syndrome and obesity hypoventilation. Respiratory Research 2013 14:132. doi:10.1186/1465-9921-14-132  https://link.springer.com/content/pdf/10.1186/1465-9921-14-132.pdf </vt:lpstr>
      <vt:lpstr>Verbraecken and McNicholas: Respiratory mechanics and ventilatory control in overlap syndrome and obesity hypoventilation. Respiratory Research 2013 14:132. doi:10.1186/1465-9921-14-132  https://link.springer.com/content/pdf/10.1186/1465-9921-14-132.pdf </vt:lpstr>
      <vt:lpstr>Verbraecken and McNicholas: Respiratory mechanics and ventilatory control in overlap syndrome and obesity hypoventilation. Respiratory Research 2013 14:132. doi:10.1186/1465-9921-14-132  https://link.springer.com/content/pdf/10.1186/1465-9921-14-132.pdf </vt:lpstr>
      <vt:lpstr>Untreated OSA and hypoventilation disorders: individual effects</vt:lpstr>
      <vt:lpstr>Untreated OSA and hypoventilation disorders: societal effects</vt:lpstr>
      <vt:lpstr>Societal burdens.</vt:lpstr>
      <vt:lpstr>PowerPoint Presentation</vt:lpstr>
      <vt:lpstr>Obesity as shared (or component) cause</vt:lpstr>
      <vt:lpstr>PMID: 30359410</vt:lpstr>
      <vt:lpstr>Differentiating OVS and OHS</vt:lpstr>
      <vt:lpstr>Hypercapnia treatment after exacerbation slide: wait 2-4 weeks in hypercapnia COPD, immediatelely in OHS. Not known what to do in OVS.</vt:lpstr>
      <vt:lpstr>Sleep disruption – impaired co2 handling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 and Hypoventilation Literature Review</dc:title>
  <dc:creator>BRIAN LOCKE</dc:creator>
  <cp:lastModifiedBy>BRIAN LOCKE</cp:lastModifiedBy>
  <cp:revision>5</cp:revision>
  <dcterms:created xsi:type="dcterms:W3CDTF">2022-03-27T00:52:59Z</dcterms:created>
  <dcterms:modified xsi:type="dcterms:W3CDTF">2022-04-26T22:21:39Z</dcterms:modified>
</cp:coreProperties>
</file>